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3" r:id="rId3"/>
    <p:sldId id="260" r:id="rId4"/>
    <p:sldId id="283" r:id="rId5"/>
    <p:sldId id="285" r:id="rId6"/>
    <p:sldId id="284" r:id="rId7"/>
    <p:sldId id="287" r:id="rId8"/>
    <p:sldId id="259" r:id="rId9"/>
    <p:sldId id="293" r:id="rId10"/>
    <p:sldId id="288" r:id="rId11"/>
    <p:sldId id="289" r:id="rId12"/>
    <p:sldId id="290" r:id="rId13"/>
    <p:sldId id="291" r:id="rId14"/>
    <p:sldId id="292" r:id="rId15"/>
    <p:sldId id="294" r:id="rId16"/>
    <p:sldId id="295" r:id="rId17"/>
    <p:sldId id="296" r:id="rId18"/>
    <p:sldId id="297" r:id="rId19"/>
    <p:sldId id="298" r:id="rId20"/>
    <p:sldId id="305" r:id="rId21"/>
    <p:sldId id="299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4" r:id="rId30"/>
    <p:sldId id="300" r:id="rId31"/>
    <p:sldId id="301" r:id="rId32"/>
    <p:sldId id="304" r:id="rId33"/>
    <p:sldId id="302" r:id="rId34"/>
    <p:sldId id="303" r:id="rId35"/>
    <p:sldId id="313" r:id="rId36"/>
    <p:sldId id="267" r:id="rId37"/>
    <p:sldId id="317" r:id="rId38"/>
    <p:sldId id="316" r:id="rId39"/>
    <p:sldId id="318" r:id="rId40"/>
    <p:sldId id="323" r:id="rId41"/>
    <p:sldId id="324" r:id="rId42"/>
    <p:sldId id="326" r:id="rId43"/>
    <p:sldId id="340" r:id="rId44"/>
    <p:sldId id="346" r:id="rId45"/>
    <p:sldId id="342" r:id="rId46"/>
    <p:sldId id="327" r:id="rId47"/>
    <p:sldId id="328" r:id="rId48"/>
    <p:sldId id="329" r:id="rId49"/>
    <p:sldId id="336" r:id="rId50"/>
    <p:sldId id="338" r:id="rId51"/>
    <p:sldId id="337" r:id="rId52"/>
    <p:sldId id="339" r:id="rId53"/>
    <p:sldId id="331" r:id="rId54"/>
    <p:sldId id="332" r:id="rId55"/>
    <p:sldId id="333" r:id="rId56"/>
    <p:sldId id="341" r:id="rId57"/>
    <p:sldId id="344" r:id="rId58"/>
    <p:sldId id="345" r:id="rId59"/>
    <p:sldId id="343" r:id="rId60"/>
    <p:sldId id="334" r:id="rId61"/>
    <p:sldId id="335" r:id="rId62"/>
    <p:sldId id="330" r:id="rId63"/>
    <p:sldId id="319" r:id="rId64"/>
    <p:sldId id="320" r:id="rId65"/>
    <p:sldId id="321" r:id="rId66"/>
    <p:sldId id="322" r:id="rId67"/>
    <p:sldId id="282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B79"/>
    <a:srgbClr val="F8BABA"/>
    <a:srgbClr val="8BBAFF"/>
    <a:srgbClr val="7CC7E8"/>
    <a:srgbClr val="EF6262"/>
    <a:srgbClr val="18678A"/>
    <a:srgbClr val="F9C3C3"/>
    <a:srgbClr val="F6A4A4"/>
    <a:srgbClr val="F8EAC4"/>
    <a:srgbClr val="FDF9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44" autoAdjust="0"/>
    <p:restoredTop sz="93767" autoAdjust="0"/>
  </p:normalViewPr>
  <p:slideViewPr>
    <p:cSldViewPr snapToGrid="0" showGuides="1">
      <p:cViewPr>
        <p:scale>
          <a:sx n="66" d="100"/>
          <a:sy n="66" d="100"/>
        </p:scale>
        <p:origin x="336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0A177-D977-4FC4-AE7D-6F989846705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그래픽 123" descr="텐트">
            <a:extLst>
              <a:ext uri="{FF2B5EF4-FFF2-40B4-BE49-F238E27FC236}">
                <a16:creationId xmlns:a16="http://schemas.microsoft.com/office/drawing/2014/main" id="{8132D0D0-C151-4E77-8120-1BF1AC449F7C}"/>
              </a:ext>
            </a:extLst>
          </p:cNvPr>
          <p:cNvSpPr/>
          <p:nvPr/>
        </p:nvSpPr>
        <p:spPr>
          <a:xfrm>
            <a:off x="4786379" y="1571005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1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CBE9FCE-0CCF-4EF4-9185-7B759898C60D}"/>
              </a:ext>
            </a:extLst>
          </p:cNvPr>
          <p:cNvGrpSpPr/>
          <p:nvPr/>
        </p:nvGrpSpPr>
        <p:grpSpPr>
          <a:xfrm>
            <a:off x="122067" y="6190940"/>
            <a:ext cx="12069934" cy="667060"/>
            <a:chOff x="122066" y="5855368"/>
            <a:chExt cx="13139823" cy="7261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BD63BE5-31FC-4FCE-B136-D054795B0595}"/>
                </a:ext>
              </a:extLst>
            </p:cNvPr>
            <p:cNvGrpSpPr/>
            <p:nvPr/>
          </p:nvGrpSpPr>
          <p:grpSpPr>
            <a:xfrm>
              <a:off x="122066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17" name="그래픽 5" descr="트레일러">
                <a:extLst>
                  <a:ext uri="{FF2B5EF4-FFF2-40B4-BE49-F238E27FC236}">
                    <a16:creationId xmlns:a16="http://schemas.microsoft.com/office/drawing/2014/main" id="{A4DF73D3-8D9C-48DF-9E92-FC404DAB3D34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E0F62E78-7552-43D8-8C98-875BA0DC1291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A0D4F5A-FAFC-4652-B3D3-BB27F71EB1AE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7105E0-F9E2-4EBD-8C70-98D970A2B62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1" name="그래픽 7" descr="백팩">
                <a:extLst>
                  <a:ext uri="{FF2B5EF4-FFF2-40B4-BE49-F238E27FC236}">
                    <a16:creationId xmlns:a16="http://schemas.microsoft.com/office/drawing/2014/main" id="{6C8359CC-FC77-4D3C-90A5-CDF77F1D62BA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9" descr="피크닉 테이블">
                <a:extLst>
                  <a:ext uri="{FF2B5EF4-FFF2-40B4-BE49-F238E27FC236}">
                    <a16:creationId xmlns:a16="http://schemas.microsoft.com/office/drawing/2014/main" id="{69FFA018-0FAE-4F00-B04C-E5646DEE11DD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" name="그래픽 11" descr="하이킹">
                <a:extLst>
                  <a:ext uri="{FF2B5EF4-FFF2-40B4-BE49-F238E27FC236}">
                    <a16:creationId xmlns:a16="http://schemas.microsoft.com/office/drawing/2014/main" id="{233B99FC-E33D-4042-86AF-1EA195586329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E038438C-40E5-412D-A4F0-0A522A620F4E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1ABB7F4-6B75-4ACE-8D8F-CD0BB2B4A76F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54407D-6AA4-4FA7-9340-23B5234B1341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F0AC54B4-E700-445A-BA52-5C80B3EEA72D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0C861BEE-C61F-4781-ABB6-42AE130902AF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13" descr="텐트">
                <a:extLst>
                  <a:ext uri="{FF2B5EF4-FFF2-40B4-BE49-F238E27FC236}">
                    <a16:creationId xmlns:a16="http://schemas.microsoft.com/office/drawing/2014/main" id="{CA1F11E6-09E5-4BE4-8B00-7D4F9E36B266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0" name="그래픽 15" descr="모닥불">
                <a:extLst>
                  <a:ext uri="{FF2B5EF4-FFF2-40B4-BE49-F238E27FC236}">
                    <a16:creationId xmlns:a16="http://schemas.microsoft.com/office/drawing/2014/main" id="{A914C5DE-4FB1-46CD-9157-B82B274CDA36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300F2E-882D-4B4A-9087-081ACAF6E486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89041A12-EF0D-4E4D-BC21-E29D28999D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F9C9D6-68AA-4842-B82D-CBC09F4FF92B}"/>
                </a:ext>
              </a:extLst>
            </p:cNvPr>
            <p:cNvGrpSpPr/>
            <p:nvPr/>
          </p:nvGrpSpPr>
          <p:grpSpPr>
            <a:xfrm>
              <a:off x="4584122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35" name="그래픽 5" descr="트레일러">
                <a:extLst>
                  <a:ext uri="{FF2B5EF4-FFF2-40B4-BE49-F238E27FC236}">
                    <a16:creationId xmlns:a16="http://schemas.microsoft.com/office/drawing/2014/main" id="{7035F0F9-2EA1-4EE3-A30A-4A53DC348225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F743B14-5FFB-48F5-AC24-BEB516F1745C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B29366B1-6859-4D51-8574-E7F9245923EB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B299BFF-4987-4AB9-9197-78622748AB9B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그래픽 7" descr="백팩">
                <a:extLst>
                  <a:ext uri="{FF2B5EF4-FFF2-40B4-BE49-F238E27FC236}">
                    <a16:creationId xmlns:a16="http://schemas.microsoft.com/office/drawing/2014/main" id="{78FA8796-BD7A-44FE-85F1-B86C890C54C3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9" descr="피크닉 테이블">
                <a:extLst>
                  <a:ext uri="{FF2B5EF4-FFF2-40B4-BE49-F238E27FC236}">
                    <a16:creationId xmlns:a16="http://schemas.microsoft.com/office/drawing/2014/main" id="{707C9AF7-493E-4192-9A99-1FE407312238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11" descr="하이킹">
                <a:extLst>
                  <a:ext uri="{FF2B5EF4-FFF2-40B4-BE49-F238E27FC236}">
                    <a16:creationId xmlns:a16="http://schemas.microsoft.com/office/drawing/2014/main" id="{7021C3DB-28E9-404B-B0BF-6B4D2E220F5D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709EF785-B6B8-4A0D-BCDC-AC71B22F9E45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BAF9482-930B-4DB6-BBA3-4455BA74839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C32C6D9-F5FC-4CA3-8021-67950274382D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B99DB68-5766-497D-8F21-CBD46FD9FA16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A099C5DA-4124-486B-8F46-F3E9DD9DC44E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그래픽 13" descr="텐트">
                <a:extLst>
                  <a:ext uri="{FF2B5EF4-FFF2-40B4-BE49-F238E27FC236}">
                    <a16:creationId xmlns:a16="http://schemas.microsoft.com/office/drawing/2014/main" id="{1C36FD49-9726-44D5-BABE-63207014747C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0" name="그래픽 15" descr="모닥불">
                <a:extLst>
                  <a:ext uri="{FF2B5EF4-FFF2-40B4-BE49-F238E27FC236}">
                    <a16:creationId xmlns:a16="http://schemas.microsoft.com/office/drawing/2014/main" id="{27307EC0-9840-4A32-BABE-CEF87BBA9733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0B48069F-56AE-4F4D-9BB1-D192C3F45ABA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48687F20-7119-4A17-9AF1-F271D2EA57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31D6AED-172F-4034-B398-210705719972}"/>
                </a:ext>
              </a:extLst>
            </p:cNvPr>
            <p:cNvGrpSpPr/>
            <p:nvPr/>
          </p:nvGrpSpPr>
          <p:grpSpPr>
            <a:xfrm>
              <a:off x="9046178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91" name="그래픽 5" descr="트레일러">
                <a:extLst>
                  <a:ext uri="{FF2B5EF4-FFF2-40B4-BE49-F238E27FC236}">
                    <a16:creationId xmlns:a16="http://schemas.microsoft.com/office/drawing/2014/main" id="{CAD8D7C0-87A4-4F75-9F1A-883ECA96CA97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7D5FD744-3E7F-4FB7-9686-86C93BC5D4EA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5624AD3B-D489-4112-9D2C-1BF09DAE6A54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F978A333-CE50-43CC-B875-5B6D755218C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2" name="그래픽 7" descr="백팩">
                <a:extLst>
                  <a:ext uri="{FF2B5EF4-FFF2-40B4-BE49-F238E27FC236}">
                    <a16:creationId xmlns:a16="http://schemas.microsoft.com/office/drawing/2014/main" id="{766417E1-ED24-4BBA-88B5-6623C2DE50C5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그래픽 9" descr="피크닉 테이블">
                <a:extLst>
                  <a:ext uri="{FF2B5EF4-FFF2-40B4-BE49-F238E27FC236}">
                    <a16:creationId xmlns:a16="http://schemas.microsoft.com/office/drawing/2014/main" id="{C1AE2105-B52F-4998-98F3-DFA5967CE233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4" name="그래픽 11" descr="하이킹">
                <a:extLst>
                  <a:ext uri="{FF2B5EF4-FFF2-40B4-BE49-F238E27FC236}">
                    <a16:creationId xmlns:a16="http://schemas.microsoft.com/office/drawing/2014/main" id="{0820BF14-71FA-45FE-B327-0D38CA881B70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8D8782A3-5502-4E57-8684-D887CC9843A7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4E47E2EF-3B51-4E10-9746-5C7ADFBF683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B5CF1F4E-9506-4AB4-BBF9-D7CB2A1D9C5F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902A6B3E-432E-4177-B343-BBD31D1B78B2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C0AEA74F-616B-431D-8DED-F115FB3C0081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그래픽 13" descr="텐트">
                <a:extLst>
                  <a:ext uri="{FF2B5EF4-FFF2-40B4-BE49-F238E27FC236}">
                    <a16:creationId xmlns:a16="http://schemas.microsoft.com/office/drawing/2014/main" id="{9ACDC11D-C6D7-4CBA-B7C7-9E6D524875B1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6" name="그래픽 15" descr="모닥불">
                <a:extLst>
                  <a:ext uri="{FF2B5EF4-FFF2-40B4-BE49-F238E27FC236}">
                    <a16:creationId xmlns:a16="http://schemas.microsoft.com/office/drawing/2014/main" id="{7C22DF6C-8273-4611-9ADC-F77CBE313AAD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46FD677F-6E55-4408-8781-F73EAC2777E4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0F10C6C0-7AB4-4E05-8969-7DA84C7744B4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0EA0868-6DD5-4CC2-97CC-AE6A696D61D5}"/>
              </a:ext>
            </a:extLst>
          </p:cNvPr>
          <p:cNvCxnSpPr>
            <a:cxnSpLocks/>
          </p:cNvCxnSpPr>
          <p:nvPr/>
        </p:nvCxnSpPr>
        <p:spPr>
          <a:xfrm>
            <a:off x="3749207" y="4178300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5A0FE91-2C2C-4D95-8AD2-9B0110950616}"/>
              </a:ext>
            </a:extLst>
          </p:cNvPr>
          <p:cNvCxnSpPr>
            <a:cxnSpLocks/>
          </p:cNvCxnSpPr>
          <p:nvPr/>
        </p:nvCxnSpPr>
        <p:spPr>
          <a:xfrm>
            <a:off x="3749207" y="5319528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B4CCA51-8FA7-420B-A7F0-124773CA06F8}"/>
              </a:ext>
            </a:extLst>
          </p:cNvPr>
          <p:cNvSpPr txBox="1"/>
          <p:nvPr/>
        </p:nvSpPr>
        <p:spPr>
          <a:xfrm>
            <a:off x="4447153" y="443593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3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HEALING CAMP</a:t>
            </a:r>
            <a:endParaRPr lang="ko-KR" altLang="en-US" sz="3600" b="1" spc="-3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9604B5-394A-4DE9-95AF-5A9F13673CCB}"/>
              </a:ext>
            </a:extLst>
          </p:cNvPr>
          <p:cNvSpPr txBox="1"/>
          <p:nvPr/>
        </p:nvSpPr>
        <p:spPr>
          <a:xfrm rot="20311119">
            <a:off x="740585" y="805036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Let’s go camping!</a:t>
            </a:r>
            <a:endParaRPr lang="ko-KR" altLang="en-US" sz="32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C5C9FF1-0FA1-4212-8CD4-6D2FFF940F70}"/>
              </a:ext>
            </a:extLst>
          </p:cNvPr>
          <p:cNvCxnSpPr/>
          <p:nvPr/>
        </p:nvCxnSpPr>
        <p:spPr>
          <a:xfrm flipV="1">
            <a:off x="567201" y="956312"/>
            <a:ext cx="3407963" cy="135033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그래픽 123" descr="텐트">
            <a:extLst>
              <a:ext uri="{FF2B5EF4-FFF2-40B4-BE49-F238E27FC236}">
                <a16:creationId xmlns:a16="http://schemas.microsoft.com/office/drawing/2014/main" id="{682257ED-DB57-4F2A-A4E8-0EC5D43058C3}"/>
              </a:ext>
            </a:extLst>
          </p:cNvPr>
          <p:cNvSpPr/>
          <p:nvPr/>
        </p:nvSpPr>
        <p:spPr>
          <a:xfrm>
            <a:off x="4506116" y="1407972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2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14403" y="219422"/>
            <a:ext cx="391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최영현</a:t>
            </a:r>
            <a:r>
              <a:rPr lang="ko-KR" altLang="en-US" dirty="0" smtClean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이종민 </a:t>
            </a:r>
            <a:r>
              <a:rPr lang="ko-KR" altLang="en-US" dirty="0" err="1" smtClean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예이원</a:t>
            </a:r>
            <a:r>
              <a:rPr lang="ko-KR" altLang="en-US" dirty="0" smtClean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김동현 이동훈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68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155B79"/>
                </a:solidFill>
                <a:latin typeface="+mj-ea"/>
                <a:ea typeface="+mj-ea"/>
              </a:rPr>
              <a:t>요구사항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39099" y="276138"/>
            <a:ext cx="4000501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요구사항 명세서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155B79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rgbClr val="155B79"/>
                </a:solidFill>
                <a:latin typeface="+mj-ea"/>
                <a:ea typeface="+mj-ea"/>
              </a:rPr>
              <a:t>공통</a:t>
            </a:r>
            <a:r>
              <a:rPr lang="en-US" altLang="ko-KR" sz="2000" b="1" dirty="0" smtClean="0">
                <a:solidFill>
                  <a:srgbClr val="155B79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 smtClean="0">
                <a:solidFill>
                  <a:srgbClr val="155B79"/>
                </a:solidFill>
                <a:latin typeface="+mj-ea"/>
                <a:ea typeface="+mj-ea"/>
              </a:rPr>
              <a:t>캠핑페이지</a:t>
            </a:r>
            <a:endParaRPr lang="ko-KR" altLang="en-US" sz="20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6" y="1832438"/>
            <a:ext cx="10676545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3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155B79"/>
                </a:solidFill>
                <a:latin typeface="+mj-ea"/>
                <a:ea typeface="+mj-ea"/>
              </a:rPr>
              <a:t>요구사항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21" y="1490609"/>
            <a:ext cx="10272979" cy="50837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39099" y="276138"/>
            <a:ext cx="4000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요구사항 명세서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155B79"/>
                </a:solidFill>
                <a:latin typeface="+mj-ea"/>
                <a:ea typeface="+mj-ea"/>
              </a:rPr>
              <a:t>- </a:t>
            </a:r>
            <a:r>
              <a:rPr lang="ko-KR" altLang="en-US" sz="2000" b="1" dirty="0" smtClean="0">
                <a:solidFill>
                  <a:srgbClr val="155B79"/>
                </a:solidFill>
                <a:latin typeface="+mj-ea"/>
                <a:ea typeface="+mj-ea"/>
              </a:rPr>
              <a:t>로그인</a:t>
            </a:r>
            <a:r>
              <a:rPr lang="en-US" altLang="ko-KR" sz="2000" b="1" dirty="0" smtClean="0">
                <a:solidFill>
                  <a:srgbClr val="155B79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solidFill>
                  <a:srgbClr val="155B79"/>
                </a:solidFill>
                <a:latin typeface="+mj-ea"/>
                <a:ea typeface="+mj-ea"/>
              </a:rPr>
              <a:t>회원가입</a:t>
            </a:r>
            <a:r>
              <a:rPr lang="en-US" altLang="ko-KR" sz="2000" b="1" dirty="0" smtClean="0">
                <a:solidFill>
                  <a:srgbClr val="155B79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endParaRPr lang="ko-KR" altLang="en-US" sz="20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0943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155B79"/>
                </a:solidFill>
                <a:latin typeface="+mj-ea"/>
                <a:ea typeface="+mj-ea"/>
              </a:rPr>
              <a:t>요구사항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9099" y="276138"/>
            <a:ext cx="4000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요구사항 명세서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155B79"/>
                </a:solidFill>
                <a:latin typeface="+mj-ea"/>
                <a:ea typeface="+mj-ea"/>
              </a:rPr>
              <a:t>- </a:t>
            </a:r>
            <a:r>
              <a:rPr lang="ko-KR" altLang="en-US" sz="2000" b="1" dirty="0" smtClean="0">
                <a:solidFill>
                  <a:srgbClr val="155B79"/>
                </a:solidFill>
                <a:latin typeface="+mj-ea"/>
                <a:ea typeface="+mj-ea"/>
              </a:rPr>
              <a:t>상점 페이지</a:t>
            </a:r>
            <a:endParaRPr lang="ko-KR" altLang="en-US" sz="20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1" y="1672401"/>
            <a:ext cx="10722269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8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7002771" y="3555496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1372790" y="4435931"/>
              <a:ext cx="33057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spc="-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ER </a:t>
              </a:r>
              <a:r>
                <a:rPr lang="ko-KR" altLang="en-US" sz="4000" b="1" spc="-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다이어그램</a:t>
              </a:r>
              <a:endParaRPr lang="ko-KR" altLang="en-US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8370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 smtClean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37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155B79"/>
                </a:solidFill>
                <a:latin typeface="+mj-ea"/>
                <a:ea typeface="+mj-ea"/>
              </a:rPr>
              <a:t>ER </a:t>
            </a:r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다이어그램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4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25" y="1238250"/>
            <a:ext cx="11971487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2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7002771" y="3555496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1438515" y="4435931"/>
              <a:ext cx="31742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spc="-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와이어 프레임</a:t>
              </a:r>
              <a:endParaRPr lang="ko-KR" altLang="en-US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8370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 smtClean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55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34500" y="208720"/>
            <a:ext cx="261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메인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77216"/>
            <a:ext cx="11193785" cy="4956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3675" y="1457325"/>
            <a:ext cx="186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메인</a:t>
            </a:r>
            <a:r>
              <a:rPr lang="en-US" altLang="ko-KR" sz="1200" dirty="0" smtClean="0"/>
              <a:t>2 = </a:t>
            </a:r>
            <a:r>
              <a:rPr lang="ko-KR" altLang="en-US" sz="1200" dirty="0" smtClean="0"/>
              <a:t>햄버거 </a:t>
            </a:r>
            <a:r>
              <a:rPr lang="ko-KR" altLang="en-US" sz="1200" dirty="0" err="1" smtClean="0"/>
              <a:t>메뉴판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6679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34500" y="208720"/>
            <a:ext cx="261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메인 </a:t>
            </a:r>
            <a:r>
              <a:rPr lang="en-US" altLang="ko-KR" sz="2800" b="1" dirty="0" smtClean="0">
                <a:solidFill>
                  <a:srgbClr val="155B79"/>
                </a:solidFill>
                <a:latin typeface="+mj-ea"/>
                <a:ea typeface="+mj-ea"/>
              </a:rPr>
              <a:t>– </a:t>
            </a: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메뉴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3675" y="1457325"/>
            <a:ext cx="186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메인</a:t>
            </a:r>
            <a:r>
              <a:rPr lang="en-US" altLang="ko-KR" sz="1200" dirty="0" smtClean="0"/>
              <a:t>2 = </a:t>
            </a:r>
            <a:r>
              <a:rPr lang="ko-KR" altLang="en-US" sz="1200" dirty="0" smtClean="0"/>
              <a:t>햄버거 </a:t>
            </a:r>
            <a:r>
              <a:rPr lang="ko-KR" altLang="en-US" sz="1200" dirty="0" err="1" smtClean="0"/>
              <a:t>메뉴판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" y="1222375"/>
            <a:ext cx="10974002" cy="50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84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8226" y="306915"/>
            <a:ext cx="3306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캠핑 리스트 페이지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0" y="1276349"/>
            <a:ext cx="8927439" cy="132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30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33675" y="1457325"/>
            <a:ext cx="186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메인</a:t>
            </a:r>
            <a:r>
              <a:rPr lang="en-US" altLang="ko-KR" sz="1200" dirty="0" smtClean="0"/>
              <a:t>2 = </a:t>
            </a:r>
            <a:r>
              <a:rPr lang="ko-KR" altLang="en-US" sz="1200" dirty="0" smtClean="0"/>
              <a:t>햄버거 </a:t>
            </a:r>
            <a:r>
              <a:rPr lang="ko-KR" altLang="en-US" sz="1200" dirty="0" err="1" smtClean="0"/>
              <a:t>메뉴판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0" y="-6365772"/>
            <a:ext cx="8927439" cy="132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87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5E2A12-3655-4BA5-A24D-0DF8A870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E1B89E4-0C99-44DA-82D1-5BC2DEC0499F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22961A-BC64-4A6E-BF0E-B26BAB4A5B7A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16B763D-A06B-4642-AB1C-009D2A29116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1" name="그래픽 5" descr="트레일러">
                  <a:extLst>
                    <a:ext uri="{FF2B5EF4-FFF2-40B4-BE49-F238E27FC236}">
                      <a16:creationId xmlns:a16="http://schemas.microsoft.com/office/drawing/2014/main" id="{740FACF4-3819-415C-88E4-9ACF9648619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D1E74219-285D-49BA-BA55-1E01BA3A203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7ABD6F8B-2363-4FAE-B538-690EE8EA787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DC6BC432-47CC-4135-8FEC-2E52425F53E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" name="그래픽 7" descr="백팩">
                  <a:extLst>
                    <a:ext uri="{FF2B5EF4-FFF2-40B4-BE49-F238E27FC236}">
                      <a16:creationId xmlns:a16="http://schemas.microsoft.com/office/drawing/2014/main" id="{C6082566-B857-4646-A314-8B697B777D8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그래픽 9" descr="피크닉 테이블">
                  <a:extLst>
                    <a:ext uri="{FF2B5EF4-FFF2-40B4-BE49-F238E27FC236}">
                      <a16:creationId xmlns:a16="http://schemas.microsoft.com/office/drawing/2014/main" id="{5F673A73-FD0B-4269-AA6D-EFB1DB0FFBA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4" name="그래픽 11" descr="하이킹">
                  <a:extLst>
                    <a:ext uri="{FF2B5EF4-FFF2-40B4-BE49-F238E27FC236}">
                      <a16:creationId xmlns:a16="http://schemas.microsoft.com/office/drawing/2014/main" id="{A6B3E4DD-9FB0-4F14-9240-BE6F2B0085DB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2EC70BE9-B28D-48DA-97A8-9A5F715888B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5B7028AD-2928-4803-B070-79EFF2C2E94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51287008-FC3C-4A29-9D52-D8FB6E84F90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EE21922C-2859-4B47-943B-8EEDAB49190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59D8051-5390-44D4-A6F4-80A0D1AAD62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13" descr="텐트">
                  <a:extLst>
                    <a:ext uri="{FF2B5EF4-FFF2-40B4-BE49-F238E27FC236}">
                      <a16:creationId xmlns:a16="http://schemas.microsoft.com/office/drawing/2014/main" id="{E01D57F9-49DD-406B-8E21-26FEF7F342F4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" name="그래픽 15" descr="모닥불">
                  <a:extLst>
                    <a:ext uri="{FF2B5EF4-FFF2-40B4-BE49-F238E27FC236}">
                      <a16:creationId xmlns:a16="http://schemas.microsoft.com/office/drawing/2014/main" id="{179F3E3C-5252-43D6-A435-CC795DDD745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6303412C-2C3A-43A2-BCB4-7024743F7FC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F8A3F79E-8835-4A2E-B085-D4CAA59FC55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90257-328E-4EA4-AB0A-B4EFF565FAED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5" name="그래픽 5" descr="트레일러">
                  <a:extLst>
                    <a:ext uri="{FF2B5EF4-FFF2-40B4-BE49-F238E27FC236}">
                      <a16:creationId xmlns:a16="http://schemas.microsoft.com/office/drawing/2014/main" id="{B3DA79F4-3384-4821-86C6-ABD3229EC01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64E6F18B-58F3-4560-903B-92DBA87EAC81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202A69FB-5149-4671-B124-1184F960589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A4B3C3D-D65C-4506-A007-CEBD41C1036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그래픽 7" descr="백팩">
                  <a:extLst>
                    <a:ext uri="{FF2B5EF4-FFF2-40B4-BE49-F238E27FC236}">
                      <a16:creationId xmlns:a16="http://schemas.microsoft.com/office/drawing/2014/main" id="{1A50620D-B943-4495-A12F-6CC92197CA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9" descr="피크닉 테이블">
                  <a:extLst>
                    <a:ext uri="{FF2B5EF4-FFF2-40B4-BE49-F238E27FC236}">
                      <a16:creationId xmlns:a16="http://schemas.microsoft.com/office/drawing/2014/main" id="{E3D12424-05B8-4ABD-B400-05C7080978F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8" name="그래픽 11" descr="하이킹">
                  <a:extLst>
                    <a:ext uri="{FF2B5EF4-FFF2-40B4-BE49-F238E27FC236}">
                      <a16:creationId xmlns:a16="http://schemas.microsoft.com/office/drawing/2014/main" id="{F7C42D81-79F3-4F3D-82DE-BF633768756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940D8D74-4A35-4EA5-B5DF-689D0662AC38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3D6F6D1-82D4-4628-8ADA-90AA33DC3E8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0030200-0F6D-4C2C-A169-12E1A006DC71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0F00EE92-05C0-41D1-B6C9-A232562B17B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2F6F8C3-F1B6-4431-BA3A-C47312F036F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13" descr="텐트">
                  <a:extLst>
                    <a:ext uri="{FF2B5EF4-FFF2-40B4-BE49-F238E27FC236}">
                      <a16:creationId xmlns:a16="http://schemas.microsoft.com/office/drawing/2014/main" id="{8FF1EF0D-313E-4E21-B26E-60223372895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0" name="그래픽 15" descr="모닥불">
                  <a:extLst>
                    <a:ext uri="{FF2B5EF4-FFF2-40B4-BE49-F238E27FC236}">
                      <a16:creationId xmlns:a16="http://schemas.microsoft.com/office/drawing/2014/main" id="{BD8BFCB1-2072-4BE3-B17E-BDCA62426B0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7A5A5D8E-3DEB-424C-8059-9DA6D3E8B6D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6DBAF5C-92D7-4B61-8570-5B8BCE95FFFE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94DD08-0BD4-4717-B076-D486C8CC904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" name="그래픽 5" descr="트레일러">
                  <a:extLst>
                    <a:ext uri="{FF2B5EF4-FFF2-40B4-BE49-F238E27FC236}">
                      <a16:creationId xmlns:a16="http://schemas.microsoft.com/office/drawing/2014/main" id="{FD15DBFE-2AED-4216-BD50-AAFE095FDB46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E6C96118-5EAC-40B6-AC4E-6834477750DD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22DFCFAE-3DD4-4833-B337-D0ED2B05FDA4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6125A88-6F24-4D04-A29F-A9659912C1E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" name="그래픽 7" descr="백팩">
                  <a:extLst>
                    <a:ext uri="{FF2B5EF4-FFF2-40B4-BE49-F238E27FC236}">
                      <a16:creationId xmlns:a16="http://schemas.microsoft.com/office/drawing/2014/main" id="{43257188-62BD-4580-ACF4-33A43094134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" name="그래픽 9" descr="피크닉 테이블">
                  <a:extLst>
                    <a:ext uri="{FF2B5EF4-FFF2-40B4-BE49-F238E27FC236}">
                      <a16:creationId xmlns:a16="http://schemas.microsoft.com/office/drawing/2014/main" id="{D0DE8062-0ED5-4454-9512-3B0B31AAACE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" name="그래픽 11" descr="하이킹">
                  <a:extLst>
                    <a:ext uri="{FF2B5EF4-FFF2-40B4-BE49-F238E27FC236}">
                      <a16:creationId xmlns:a16="http://schemas.microsoft.com/office/drawing/2014/main" id="{4EFB7A03-9E91-4F38-B5BB-4FB9F16217C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760C7C81-4B16-434B-BF1C-67D98D08CA3C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00D04423-2045-4F89-9BC3-3B46C597A45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03505BA-66DC-468A-ABC7-73A804977CA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5BD6B099-0296-4C2C-B556-9BBB4D93343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C7067AD8-4595-4D57-AFDD-5F93D47601C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" name="그래픽 13" descr="텐트">
                  <a:extLst>
                    <a:ext uri="{FF2B5EF4-FFF2-40B4-BE49-F238E27FC236}">
                      <a16:creationId xmlns:a16="http://schemas.microsoft.com/office/drawing/2014/main" id="{003E0DEA-D495-4C2F-96D2-A3D913AB811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" name="그래픽 15" descr="모닥불">
                  <a:extLst>
                    <a:ext uri="{FF2B5EF4-FFF2-40B4-BE49-F238E27FC236}">
                      <a16:creationId xmlns:a16="http://schemas.microsoft.com/office/drawing/2014/main" id="{B1800242-8906-4907-9AF0-DEF7D2EC0B93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4A83EB1F-71BD-48BF-8E96-04C13B09144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786B41E5-CE2D-456B-A8B2-BE750904EBF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AB7005-6EFD-4D2D-AF2B-8CB24BA2EF1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3DFA6A1-902C-4F94-B126-A0E48770F3B7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909D525F-CE3F-4DD6-8F96-F4989C24874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61FE0FA-F5B0-4C4C-A3F1-870F7A8525F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326521BE-2197-449E-B4F0-9537E53229D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6B30CE21-426B-48C6-9989-9642279F8EA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D05961E3-4429-474B-9F13-F8988B47AAF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9A6B9B18-A055-46E8-8805-EF967A4514A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2D98EF97-59B1-4441-8EFA-789063B5D41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12741F37-9B25-45FF-B40E-929EBD475A6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33869EBD-6F8C-460F-9DDA-84404851F105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7329695-A2E8-45DA-9203-599D2C865264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1D9D0908-CF1B-4694-8B7B-611E1E1152B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9412EE0-F58A-4D6F-9572-64E7D21F948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7C6B1DEB-7646-4141-81D3-7800552B363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254F225B-1246-430D-8CA3-AF32D4E5A3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5579C0D6-3332-4A30-9D86-2FB2B21FE3D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052D0035-14B3-479B-A4EF-539D68CE8A4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DB1440B-A5D3-44C1-AA2E-26460088A914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19A554FF-88C9-4367-8A90-87F82AFE9E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A098D22E-4D49-485F-A82F-9C0F1CADC6C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0D8561DB-D9EF-4B5A-B2EB-7771740B505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A66ADD65-0896-4578-858B-48910F94FBE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AD63E170-FF9C-496F-8E83-1FC922AE3D2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C98BA42A-7A67-4BD8-8EBE-DE5B53C22B4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0B4DB441-DD43-46AE-9FFF-E1F2683A628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BCF9D189-49CA-4039-AFD7-648951C45BD7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D4A24B2-FD30-4EA1-A28C-27702301A37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E1BE3B8C-4E70-4A90-840B-51EB23F955AC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D46A68D1-AE67-4C3C-A049-B2C8324C123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604EA2B6-BCD6-41C8-8C4D-E52F4D696B3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E7531674-1958-4F50-BA3A-8985A83F62E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393AB83-DD7D-4BB1-84B6-B6B2DB10DEA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4967FE8-46F8-4BD1-BF49-2D47C4A9C5C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8D3869DB-83E1-45C4-94EF-D0A92A5BE08D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A6E349-5A13-4D8A-BCFC-36246A8F9BE2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7FEEA008-76C3-47E3-B6B1-BE3D870214B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19BAEDE-07E6-4939-AFE2-40382738366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C46FEF-60C4-44BC-8365-2DCF26D9DEA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14D34868-BA14-4C48-A7FD-F2884B986078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796240F-9FBD-4554-8E69-89D24F19677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6E5ABE04-E128-40E3-93EE-9D107A00FF6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18B45A69-8E64-47FC-987C-D7DDECF0C07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858713B5-78BC-4BBD-87C2-3804EB84EDB1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E9660F6-D1E1-40E9-92F0-EB103C170B64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3161455D-88FC-4AF5-8ACC-9C4EC510BFB6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1132A6DA-7070-4B45-B5DE-2AA3A518A219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E085335D-5508-4D00-B1B7-DD5A7098445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34ADCD43-D2FB-4A17-B4D3-275DD3B0260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F338AB6B-1187-4214-B74F-02B9BCFBB6E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2F7BFBDA-7703-40F1-817B-BA7622F1D37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55E8D6C-4E48-476B-922F-8D6D639E2C26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38671" y="552893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D1FCB38-B87C-4F7A-BCAF-9E77D9A0900D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907343" y="1622235"/>
            <a:ext cx="2456357" cy="523220"/>
            <a:chOff x="904262" y="2212895"/>
            <a:chExt cx="2456357" cy="52322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16607" y="2212895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04262" y="228983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907343" y="2111727"/>
            <a:ext cx="3583269" cy="523220"/>
            <a:chOff x="910424" y="2159730"/>
            <a:chExt cx="3583269" cy="52322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유사사이트</a:t>
              </a:r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 분석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907343" y="2601219"/>
            <a:ext cx="3243432" cy="523220"/>
            <a:chOff x="910424" y="2159730"/>
            <a:chExt cx="3243432" cy="52322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159730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요구사항 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분석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907343" y="3580203"/>
            <a:ext cx="3136031" cy="523220"/>
            <a:chOff x="907343" y="3565590"/>
            <a:chExt cx="3136031" cy="523220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19688" y="3565590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와이어프레임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07343" y="364253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907343" y="4069695"/>
            <a:ext cx="4153938" cy="523220"/>
            <a:chOff x="910424" y="2159730"/>
            <a:chExt cx="4153938" cy="523220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32415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역할분담 </a:t>
              </a:r>
              <a:r>
                <a:rPr lang="en-US" altLang="ko-KR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/ 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일정관리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907343" y="4559187"/>
            <a:ext cx="2796194" cy="523220"/>
            <a:chOff x="910424" y="2159730"/>
            <a:chExt cx="2796194" cy="52322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159730"/>
              <a:ext cx="1883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스토리보드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+mj-ea"/>
                  <a:ea typeface="+mj-ea"/>
                </a:rPr>
                <a:t>07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907343" y="5048679"/>
            <a:ext cx="2456357" cy="523220"/>
            <a:chOff x="904262" y="2212895"/>
            <a:chExt cx="2456357" cy="523220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16607" y="2212895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개발환경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04262" y="228983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+mj-ea"/>
                  <a:ea typeface="+mj-ea"/>
                </a:rPr>
                <a:t>08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907343" y="5538169"/>
            <a:ext cx="3243432" cy="523220"/>
            <a:chOff x="910424" y="2159730"/>
            <a:chExt cx="3243432" cy="523220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소감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+mj-ea"/>
                  <a:ea typeface="+mj-ea"/>
                </a:rPr>
                <a:t>09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907343" y="3090711"/>
            <a:ext cx="3235417" cy="523220"/>
            <a:chOff x="907343" y="3042198"/>
            <a:chExt cx="3235417" cy="52322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19688" y="3042198"/>
              <a:ext cx="2323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다이어그램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07343" y="311914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09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34500" y="208720"/>
            <a:ext cx="261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회원가입 약관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70025"/>
            <a:ext cx="9571548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07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875" y="306915"/>
            <a:ext cx="261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회원가입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130300"/>
            <a:ext cx="10410825" cy="51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7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875" y="306915"/>
            <a:ext cx="261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로그인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412874"/>
            <a:ext cx="9923240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47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– </a:t>
            </a:r>
            <a:r>
              <a:rPr lang="ko-KR" altLang="en-US" b="1" dirty="0" smtClean="0">
                <a:solidFill>
                  <a:srgbClr val="155B79"/>
                </a:solidFill>
                <a:latin typeface="+mj-ea"/>
                <a:ea typeface="+mj-ea"/>
              </a:rPr>
              <a:t>회원정보 확인</a:t>
            </a:r>
            <a:endParaRPr lang="ko-KR" altLang="en-US" sz="1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381125"/>
            <a:ext cx="9980908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4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– </a:t>
            </a:r>
            <a:r>
              <a:rPr lang="ko-KR" altLang="en-US" b="1" dirty="0" smtClean="0">
                <a:solidFill>
                  <a:srgbClr val="155B79"/>
                </a:solidFill>
                <a:latin typeface="+mj-ea"/>
                <a:ea typeface="+mj-ea"/>
              </a:rPr>
              <a:t>회원정보 수정</a:t>
            </a:r>
            <a:endParaRPr lang="ko-KR" altLang="en-US" sz="1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" y="1333500"/>
            <a:ext cx="10890142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52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– </a:t>
            </a:r>
            <a:r>
              <a:rPr lang="ko-KR" altLang="en-US" b="1" dirty="0" err="1" smtClean="0">
                <a:solidFill>
                  <a:srgbClr val="155B79"/>
                </a:solidFill>
                <a:latin typeface="+mj-ea"/>
                <a:ea typeface="+mj-ea"/>
              </a:rPr>
              <a:t>찜목록</a:t>
            </a:r>
            <a:endParaRPr lang="ko-KR" altLang="en-US" sz="1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457325"/>
            <a:ext cx="10146224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0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– </a:t>
            </a:r>
            <a:r>
              <a:rPr lang="ko-KR" altLang="en-US" b="1" dirty="0" smtClean="0">
                <a:solidFill>
                  <a:srgbClr val="155B79"/>
                </a:solidFill>
                <a:latin typeface="+mj-ea"/>
                <a:ea typeface="+mj-ea"/>
              </a:rPr>
              <a:t>구매 </a:t>
            </a: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/ </a:t>
            </a:r>
            <a:r>
              <a:rPr lang="ko-KR" altLang="en-US" b="1" dirty="0" smtClean="0">
                <a:solidFill>
                  <a:srgbClr val="155B79"/>
                </a:solidFill>
                <a:latin typeface="+mj-ea"/>
                <a:ea typeface="+mj-ea"/>
              </a:rPr>
              <a:t>예약 내역</a:t>
            </a:r>
            <a:endParaRPr lang="ko-KR" altLang="en-US" sz="1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5" y="1314449"/>
            <a:ext cx="10439890" cy="481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2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– </a:t>
            </a:r>
            <a:r>
              <a:rPr lang="ko-KR" altLang="en-US" b="1" dirty="0" smtClean="0">
                <a:solidFill>
                  <a:srgbClr val="155B79"/>
                </a:solidFill>
                <a:latin typeface="+mj-ea"/>
                <a:ea typeface="+mj-ea"/>
              </a:rPr>
              <a:t>예약확인 </a:t>
            </a: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/ </a:t>
            </a:r>
            <a:r>
              <a:rPr lang="ko-KR" altLang="en-US" b="1" dirty="0" smtClean="0">
                <a:solidFill>
                  <a:srgbClr val="155B79"/>
                </a:solidFill>
                <a:latin typeface="+mj-ea"/>
                <a:ea typeface="+mj-ea"/>
              </a:rPr>
              <a:t>취소</a:t>
            </a:r>
            <a:endParaRPr lang="ko-KR" altLang="en-US" sz="1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" y="1340884"/>
            <a:ext cx="10848814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02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- </a:t>
            </a:r>
            <a:r>
              <a:rPr lang="ko-KR" altLang="en-US" b="1" dirty="0" smtClean="0">
                <a:solidFill>
                  <a:srgbClr val="155B79"/>
                </a:solidFill>
                <a:latin typeface="+mj-ea"/>
                <a:ea typeface="+mj-ea"/>
              </a:rPr>
              <a:t>리뷰 작성</a:t>
            </a:r>
            <a:endParaRPr lang="ko-KR" altLang="en-US" sz="1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314450"/>
            <a:ext cx="10497519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9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- </a:t>
            </a:r>
            <a:r>
              <a:rPr lang="ko-KR" altLang="en-US" b="1" dirty="0" smtClean="0">
                <a:solidFill>
                  <a:srgbClr val="155B79"/>
                </a:solidFill>
                <a:latin typeface="+mj-ea"/>
                <a:ea typeface="+mj-ea"/>
              </a:rPr>
              <a:t>리뷰 </a:t>
            </a:r>
            <a:r>
              <a:rPr lang="ko-KR" altLang="en-US" b="1" dirty="0" err="1" smtClean="0">
                <a:solidFill>
                  <a:srgbClr val="155B79"/>
                </a:solidFill>
                <a:latin typeface="+mj-ea"/>
                <a:ea typeface="+mj-ea"/>
              </a:rPr>
              <a:t>작성페이지</a:t>
            </a:r>
            <a:endParaRPr lang="ko-KR" altLang="en-US" sz="1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45" y="1455183"/>
            <a:ext cx="10058913" cy="46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6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08296" y="2630464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912998" y="4435931"/>
              <a:ext cx="2225289" cy="707886"/>
            </a:xfrm>
            <a:prstGeom prst="rect">
              <a:avLst/>
            </a:prstGeom>
            <a:noFill/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spc="-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기획 의도</a:t>
              </a:r>
              <a:endParaRPr lang="ko-KR" altLang="en-US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67197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5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0126" y="306915"/>
            <a:ext cx="3345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상점 페이지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87" y="1045518"/>
            <a:ext cx="6628238" cy="56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5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8700" y="306915"/>
            <a:ext cx="3306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상점 리스트 페이지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23" y="963216"/>
            <a:ext cx="8565102" cy="55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5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0126" y="306915"/>
            <a:ext cx="338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상점 브랜드 페이지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6" y="1009590"/>
            <a:ext cx="9018408" cy="54674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05725" y="2095500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</a:rPr>
              <a:t>브랜드를 누르면 해당 </a:t>
            </a:r>
            <a:endParaRPr lang="en-US" altLang="ko-KR" dirty="0" smtClean="0">
              <a:solidFill>
                <a:srgbClr val="155B79"/>
              </a:solidFill>
            </a:endParaRPr>
          </a:p>
          <a:p>
            <a:r>
              <a:rPr lang="ko-KR" altLang="en-US" dirty="0" smtClean="0">
                <a:solidFill>
                  <a:srgbClr val="155B79"/>
                </a:solidFill>
              </a:rPr>
              <a:t>브랜드의 아이템만 리스트로 출력</a:t>
            </a:r>
            <a:endParaRPr lang="ko-KR" altLang="en-US" dirty="0">
              <a:solidFill>
                <a:srgbClr val="155B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807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91550" y="208720"/>
            <a:ext cx="335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상점 디테일 페이지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1" y="1038224"/>
            <a:ext cx="8634121" cy="131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8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6" y="-6410350"/>
            <a:ext cx="8634121" cy="131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와이어프레임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장바구니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245634"/>
            <a:ext cx="9442469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6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23398" y="1375822"/>
            <a:ext cx="4745210" cy="2689064"/>
            <a:chOff x="653038" y="2630464"/>
            <a:chExt cx="4745210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653038" y="4435931"/>
              <a:ext cx="47452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역할 분담 </a:t>
              </a:r>
              <a:r>
                <a:rPr lang="en-US" altLang="ko-KR" sz="4000" b="1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/ </a:t>
              </a:r>
              <a:r>
                <a:rPr lang="ko-KR" altLang="en-US" sz="4000" b="1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일정 관리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8691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7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일정관리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2314575"/>
            <a:ext cx="11577234" cy="27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0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역할분담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6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81924" y="990594"/>
            <a:ext cx="11753849" cy="5591175"/>
            <a:chOff x="218114" y="990594"/>
            <a:chExt cx="11753849" cy="5591175"/>
          </a:xfrm>
        </p:grpSpPr>
        <p:sp>
          <p:nvSpPr>
            <p:cNvPr id="3" name="직사각형 2"/>
            <p:cNvSpPr/>
            <p:nvPr/>
          </p:nvSpPr>
          <p:spPr>
            <a:xfrm>
              <a:off x="218114" y="990594"/>
              <a:ext cx="11753849" cy="5591175"/>
            </a:xfrm>
            <a:prstGeom prst="rect">
              <a:avLst/>
            </a:prstGeom>
            <a:solidFill>
              <a:srgbClr val="155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6392" y="1085845"/>
              <a:ext cx="2223150" cy="540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smtClean="0">
                  <a:solidFill>
                    <a:srgbClr val="155B79"/>
                  </a:solidFill>
                </a:rPr>
                <a:t>헤더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&amp;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푸터</a:t>
              </a:r>
              <a:endParaRPr lang="en-US" altLang="ko-KR" sz="1700" spc="-150" dirty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>
                  <a:solidFill>
                    <a:srgbClr val="155B79"/>
                  </a:solidFill>
                </a:rPr>
                <a:t>캠핑 리스트 페이지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(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>
                  <a:solidFill>
                    <a:srgbClr val="155B79"/>
                  </a:solidFill>
                </a:rPr>
                <a:t>캠핑 예약 </a:t>
              </a:r>
              <a:r>
                <a:rPr lang="ko-KR" altLang="en-US" sz="1700" spc="-150" dirty="0" smtClean="0">
                  <a:solidFill>
                    <a:srgbClr val="155B79"/>
                  </a:solidFill>
                </a:rPr>
                <a:t>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spc="-150" dirty="0" smtClean="0">
                  <a:solidFill>
                    <a:srgbClr val="155B79"/>
                  </a:solidFill>
                </a:rPr>
                <a:t>     (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>
                  <a:solidFill>
                    <a:srgbClr val="155B79"/>
                  </a:solidFill>
                </a:rPr>
                <a:t>상점 메인 </a:t>
              </a:r>
              <a:r>
                <a:rPr lang="ko-KR" altLang="en-US" sz="1700" spc="-150" dirty="0" smtClean="0">
                  <a:solidFill>
                    <a:srgbClr val="155B79"/>
                  </a:solidFill>
                </a:rPr>
                <a:t>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smtClean="0">
                  <a:solidFill>
                    <a:srgbClr val="155B79"/>
                  </a:solidFill>
                </a:rPr>
                <a:t>상점 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DB </a:t>
              </a:r>
              <a:r>
                <a:rPr lang="ko-KR" altLang="en-US" sz="1700" spc="-150" dirty="0" smtClean="0">
                  <a:solidFill>
                    <a:srgbClr val="155B79"/>
                  </a:solidFill>
                </a:rPr>
                <a:t>구성</a:t>
              </a:r>
              <a:endParaRPr lang="en-US" altLang="ko-KR" sz="1700" spc="-150" dirty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>
                  <a:solidFill>
                    <a:srgbClr val="155B79"/>
                  </a:solidFill>
                </a:rPr>
                <a:t>상점 리스트 페이지</a:t>
              </a:r>
              <a:endParaRPr lang="en-US" altLang="ko-KR" sz="1700" spc="-150" dirty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>
                  <a:solidFill>
                    <a:srgbClr val="155B79"/>
                  </a:solidFill>
                </a:rPr>
                <a:t>상점 결제 </a:t>
              </a:r>
              <a:r>
                <a:rPr lang="ko-KR" altLang="en-US" sz="1700" spc="-150" dirty="0" smtClean="0">
                  <a:solidFill>
                    <a:srgbClr val="155B79"/>
                  </a:solidFill>
                </a:rPr>
                <a:t>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spc="-150" dirty="0" smtClean="0">
                  <a:solidFill>
                    <a:srgbClr val="155B79"/>
                  </a:solidFill>
                </a:rPr>
                <a:t>     (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err="1" smtClean="0">
                  <a:solidFill>
                    <a:srgbClr val="155B79"/>
                  </a:solidFill>
                </a:rPr>
                <a:t>마이페이지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spc="-150" dirty="0" smtClean="0">
                  <a:solidFill>
                    <a:srgbClr val="155B79"/>
                  </a:solidFill>
                </a:rPr>
                <a:t>-</a:t>
              </a:r>
              <a:r>
                <a:rPr lang="ko-KR" altLang="en-US" sz="1700" spc="-150" dirty="0">
                  <a:solidFill>
                    <a:srgbClr val="155B79"/>
                  </a:solidFill>
                </a:rPr>
                <a:t>회원정보 확인 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/ </a:t>
              </a:r>
              <a:r>
                <a:rPr lang="ko-KR" altLang="en-US" sz="1700" spc="-150" dirty="0">
                  <a:solidFill>
                    <a:srgbClr val="155B79"/>
                  </a:solidFill>
                </a:rPr>
                <a:t>수정</a:t>
              </a:r>
              <a:endParaRPr lang="en-US" altLang="ko-KR" sz="1700" spc="-150" dirty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err="1" smtClean="0">
                  <a:solidFill>
                    <a:srgbClr val="155B79"/>
                  </a:solidFill>
                </a:rPr>
                <a:t>마이페이지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spc="-150" dirty="0" smtClean="0">
                  <a:solidFill>
                    <a:srgbClr val="155B79"/>
                  </a:solidFill>
                </a:rPr>
                <a:t>-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예약내역</a:t>
              </a:r>
              <a:r>
                <a:rPr lang="ko-KR" altLang="en-US" sz="1700" spc="-150" dirty="0">
                  <a:solidFill>
                    <a:srgbClr val="155B79"/>
                  </a:solidFill>
                </a:rPr>
                <a:t> 확인 </a:t>
              </a:r>
              <a:r>
                <a:rPr lang="en-US" altLang="ko-KR" sz="1700" dirty="0">
                  <a:solidFill>
                    <a:srgbClr val="155B79"/>
                  </a:solidFill>
                </a:rPr>
                <a:t>/ </a:t>
              </a:r>
              <a:r>
                <a:rPr lang="ko-KR" altLang="en-US" sz="1600" dirty="0" smtClean="0">
                  <a:solidFill>
                    <a:srgbClr val="155B79"/>
                  </a:solidFill>
                </a:rPr>
                <a:t>취소</a:t>
              </a:r>
              <a:endParaRPr lang="en-US" altLang="ko-KR" sz="1600" dirty="0">
                <a:solidFill>
                  <a:srgbClr val="155B79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42733" y="1085845"/>
              <a:ext cx="2223150" cy="540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969074" y="1085845"/>
              <a:ext cx="2223150" cy="540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295415" y="1085846"/>
              <a:ext cx="2223150" cy="540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621756" y="1085847"/>
              <a:ext cx="2223150" cy="540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6392" y="1085845"/>
              <a:ext cx="2223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rgbClr val="155B79"/>
                  </a:solidFill>
                </a:rPr>
                <a:t>최영현</a:t>
              </a:r>
              <a:r>
                <a:rPr lang="en-US" altLang="ko-KR" sz="2000" b="1" dirty="0" smtClean="0">
                  <a:solidFill>
                    <a:srgbClr val="155B79"/>
                  </a:solidFill>
                </a:rPr>
                <a:t>(</a:t>
              </a:r>
              <a:r>
                <a:rPr lang="ko-KR" altLang="en-US" sz="2000" b="1" dirty="0" smtClean="0">
                  <a:solidFill>
                    <a:srgbClr val="155B79"/>
                  </a:solidFill>
                </a:rPr>
                <a:t>팀장</a:t>
              </a:r>
              <a:r>
                <a:rPr lang="en-US" altLang="ko-KR" sz="2000" b="1" dirty="0" smtClean="0">
                  <a:solidFill>
                    <a:srgbClr val="155B79"/>
                  </a:solidFill>
                </a:rPr>
                <a:t>)</a:t>
              </a:r>
              <a:endParaRPr lang="ko-KR" altLang="en-US" sz="2000" b="1" dirty="0">
                <a:solidFill>
                  <a:srgbClr val="155B79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16392" y="1505060"/>
              <a:ext cx="22096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2629255" y="1085845"/>
              <a:ext cx="2223150" cy="540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smtClean="0">
                  <a:solidFill>
                    <a:srgbClr val="155B79"/>
                  </a:solidFill>
                </a:rPr>
                <a:t>캠핑 </a:t>
              </a:r>
              <a:r>
                <a:rPr lang="ko-KR" altLang="en-US" sz="1700" spc="-150" dirty="0">
                  <a:solidFill>
                    <a:srgbClr val="155B79"/>
                  </a:solidFill>
                </a:rPr>
                <a:t>디테일 페이지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(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>
                  <a:solidFill>
                    <a:srgbClr val="155B79"/>
                  </a:solidFill>
                </a:rPr>
                <a:t>상점 디테일 페이지</a:t>
              </a:r>
              <a:endParaRPr lang="en-US" altLang="ko-KR" sz="1700" spc="-150" dirty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>
                  <a:solidFill>
                    <a:srgbClr val="155B79"/>
                  </a:solidFill>
                </a:rPr>
                <a:t>상점 장바구니 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smtClean="0">
                  <a:solidFill>
                    <a:srgbClr val="155B79"/>
                  </a:solidFill>
                </a:rPr>
                <a:t>상점 </a:t>
              </a:r>
              <a:r>
                <a:rPr lang="ko-KR" altLang="en-US" sz="1700" spc="-150" dirty="0">
                  <a:solidFill>
                    <a:srgbClr val="155B79"/>
                  </a:solidFill>
                </a:rPr>
                <a:t>결제 </a:t>
              </a:r>
              <a:r>
                <a:rPr lang="ko-KR" altLang="en-US" sz="1700" spc="-150" dirty="0" smtClean="0">
                  <a:solidFill>
                    <a:srgbClr val="155B79"/>
                  </a:solidFill>
                </a:rPr>
                <a:t>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spc="-150" dirty="0">
                  <a:solidFill>
                    <a:srgbClr val="155B79"/>
                  </a:solidFill>
                </a:rPr>
                <a:t> 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    (</a:t>
              </a:r>
              <a:r>
                <a:rPr lang="ko-KR" altLang="en-US" sz="1700" spc="-150" dirty="0">
                  <a:solidFill>
                    <a:srgbClr val="155B79"/>
                  </a:solidFill>
                </a:rPr>
                <a:t>프론트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err="1" smtClean="0">
                  <a:solidFill>
                    <a:srgbClr val="155B79"/>
                  </a:solidFill>
                </a:rPr>
                <a:t>마이페이지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spc="-150" dirty="0" smtClean="0">
                  <a:solidFill>
                    <a:srgbClr val="155B79"/>
                  </a:solidFill>
                </a:rPr>
                <a:t>-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아이템찜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(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err="1" smtClean="0">
                  <a:solidFill>
                    <a:srgbClr val="155B79"/>
                  </a:solidFill>
                </a:rPr>
                <a:t>마이페이지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spc="-150" dirty="0" smtClean="0">
                  <a:solidFill>
                    <a:srgbClr val="155B79"/>
                  </a:solidFill>
                </a:rPr>
                <a:t>-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캠핑장찜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(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err="1" smtClean="0">
                  <a:solidFill>
                    <a:srgbClr val="155B79"/>
                  </a:solidFill>
                </a:rPr>
                <a:t>마이페이지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spc="-150" dirty="0" smtClean="0">
                  <a:solidFill>
                    <a:srgbClr val="155B79"/>
                  </a:solidFill>
                </a:rPr>
                <a:t>-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리뷰작성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, </a:t>
              </a:r>
              <a:r>
                <a:rPr lang="ko-KR" altLang="en-US" sz="1700" spc="-150" dirty="0">
                  <a:solidFill>
                    <a:srgbClr val="155B79"/>
                  </a:solidFill>
                </a:rPr>
                <a:t>확인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, </a:t>
              </a:r>
              <a:r>
                <a:rPr lang="ko-KR" altLang="en-US" sz="1700" spc="-150" dirty="0">
                  <a:solidFill>
                    <a:srgbClr val="155B79"/>
                  </a:solidFill>
                </a:rPr>
                <a:t>수정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, </a:t>
              </a:r>
              <a:r>
                <a:rPr lang="ko-KR" altLang="en-US" sz="1700" spc="-150" dirty="0" smtClean="0">
                  <a:solidFill>
                    <a:srgbClr val="155B79"/>
                  </a:solidFill>
                </a:rPr>
                <a:t>삭제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(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)</a:t>
              </a:r>
              <a:endParaRPr lang="ko-KR" altLang="en-US" sz="1700" spc="-150" dirty="0">
                <a:solidFill>
                  <a:srgbClr val="155B79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29255" y="1085845"/>
              <a:ext cx="2223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155B79"/>
                  </a:solidFill>
                </a:rPr>
                <a:t>이종민</a:t>
              </a:r>
              <a:endParaRPr lang="ko-KR" altLang="en-US" sz="2000" b="1" dirty="0">
                <a:solidFill>
                  <a:srgbClr val="155B79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976725" y="1085845"/>
              <a:ext cx="2223150" cy="540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solidFill>
                    <a:srgbClr val="155B79"/>
                  </a:solidFill>
                </a:rPr>
                <a:t>캠핑 리스트 페이지</a:t>
              </a:r>
              <a:r>
                <a:rPr lang="en-US" altLang="ko-KR" sz="1600" spc="-150" dirty="0">
                  <a:solidFill>
                    <a:srgbClr val="155B79"/>
                  </a:solidFill>
                </a:rPr>
                <a:t>(</a:t>
              </a:r>
              <a:r>
                <a:rPr lang="ko-KR" altLang="en-US" sz="1600" spc="-150" dirty="0">
                  <a:solidFill>
                    <a:srgbClr val="155B79"/>
                  </a:solidFill>
                </a:rPr>
                <a:t>프론트</a:t>
              </a:r>
              <a:r>
                <a:rPr lang="en-US" altLang="ko-KR" sz="16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solidFill>
                    <a:srgbClr val="155B79"/>
                  </a:solidFill>
                </a:rPr>
                <a:t>캠핑 디테일 페이지</a:t>
              </a:r>
              <a:r>
                <a:rPr lang="en-US" altLang="ko-KR" sz="1600" spc="-150" dirty="0">
                  <a:solidFill>
                    <a:srgbClr val="155B79"/>
                  </a:solidFill>
                </a:rPr>
                <a:t>(</a:t>
              </a:r>
              <a:r>
                <a:rPr lang="ko-KR" altLang="en-US" sz="1600" spc="-150" dirty="0">
                  <a:solidFill>
                    <a:srgbClr val="155B79"/>
                  </a:solidFill>
                </a:rPr>
                <a:t>프론트</a:t>
              </a:r>
              <a:r>
                <a:rPr lang="en-US" altLang="ko-KR" sz="16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solidFill>
                    <a:srgbClr val="155B79"/>
                  </a:solidFill>
                </a:rPr>
                <a:t>캠핑 예약 페이지</a:t>
              </a:r>
              <a:r>
                <a:rPr lang="en-US" altLang="ko-KR" sz="1600" spc="-150" dirty="0">
                  <a:solidFill>
                    <a:srgbClr val="155B79"/>
                  </a:solidFill>
                </a:rPr>
                <a:t>(</a:t>
              </a:r>
              <a:r>
                <a:rPr lang="ko-KR" altLang="en-US" sz="1600" spc="-150" dirty="0">
                  <a:solidFill>
                    <a:srgbClr val="155B79"/>
                  </a:solidFill>
                </a:rPr>
                <a:t>프론트</a:t>
              </a:r>
              <a:r>
                <a:rPr lang="en-US" altLang="ko-KR" sz="1600" spc="-150" dirty="0" smtClean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err="1" smtClean="0">
                  <a:solidFill>
                    <a:srgbClr val="155B79"/>
                  </a:solidFill>
                </a:rPr>
                <a:t>마이페이지</a:t>
              </a:r>
              <a:r>
                <a:rPr lang="en-US" altLang="ko-KR" sz="1600" spc="-150" dirty="0" smtClean="0">
                  <a:solidFill>
                    <a:srgbClr val="155B79"/>
                  </a:solidFill>
                </a:rPr>
                <a:t>(</a:t>
              </a:r>
              <a:r>
                <a:rPr lang="ko-KR" altLang="en-US" sz="1600" spc="-150" dirty="0" smtClean="0">
                  <a:solidFill>
                    <a:srgbClr val="155B79"/>
                  </a:solidFill>
                </a:rPr>
                <a:t>프론트</a:t>
              </a:r>
              <a:r>
                <a:rPr lang="en-US" altLang="ko-KR" sz="1600" spc="-150" dirty="0" smtClean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smtClean="0">
                  <a:solidFill>
                    <a:srgbClr val="155B79"/>
                  </a:solidFill>
                </a:rPr>
                <a:t>캠핑</a:t>
              </a:r>
              <a:r>
                <a:rPr lang="en-US" altLang="ko-KR" sz="1600" spc="-150" dirty="0" smtClean="0">
                  <a:solidFill>
                    <a:srgbClr val="155B79"/>
                  </a:solidFill>
                </a:rPr>
                <a:t>DB</a:t>
              </a:r>
              <a:r>
                <a:rPr lang="ko-KR" altLang="en-US" sz="1600" spc="-150" dirty="0" smtClean="0">
                  <a:solidFill>
                    <a:srgbClr val="155B79"/>
                  </a:solidFill>
                </a:rPr>
                <a:t>구성</a:t>
              </a:r>
              <a:endParaRPr lang="en-US" altLang="ko-KR" sz="1600" spc="-150" dirty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solidFill>
                    <a:srgbClr val="155B79"/>
                  </a:solidFill>
                </a:rPr>
                <a:t>전체 프론트</a:t>
              </a:r>
              <a:r>
                <a:rPr lang="en-US" altLang="ko-KR" sz="1600" spc="-150" dirty="0">
                  <a:solidFill>
                    <a:srgbClr val="155B79"/>
                  </a:solidFill>
                </a:rPr>
                <a:t> </a:t>
              </a:r>
              <a:r>
                <a:rPr lang="ko-KR" altLang="en-US" sz="1600" spc="-150" dirty="0">
                  <a:solidFill>
                    <a:srgbClr val="155B79"/>
                  </a:solidFill>
                </a:rPr>
                <a:t>총괄</a:t>
              </a:r>
              <a:endParaRPr lang="en-US" altLang="ko-KR" sz="1600" spc="-150" dirty="0">
                <a:solidFill>
                  <a:srgbClr val="155B79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76725" y="1085845"/>
              <a:ext cx="2223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rgbClr val="155B79"/>
                  </a:solidFill>
                </a:rPr>
                <a:t>예이원</a:t>
              </a:r>
              <a:endParaRPr lang="ko-KR" altLang="en-US" sz="2000" b="1" dirty="0">
                <a:solidFill>
                  <a:srgbClr val="155B79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291589" y="1085845"/>
              <a:ext cx="2223150" cy="540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err="1" smtClean="0">
                  <a:solidFill>
                    <a:srgbClr val="155B79"/>
                  </a:solidFill>
                </a:rPr>
                <a:t>메인페이지</a:t>
              </a:r>
              <a:endParaRPr lang="en-US" altLang="ko-KR" sz="1700" spc="-150" dirty="0" smtClean="0">
                <a:solidFill>
                  <a:srgbClr val="155B79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spc="-150" dirty="0">
                  <a:solidFill>
                    <a:srgbClr val="155B79"/>
                  </a:solidFill>
                </a:rPr>
                <a:t> 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    (</a:t>
              </a:r>
              <a:r>
                <a:rPr lang="ko-KR" altLang="en-US" sz="1700" spc="-150" dirty="0" err="1" smtClean="0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)</a:t>
              </a:r>
              <a:endParaRPr lang="en-US" altLang="ko-KR" sz="1700" spc="-150" dirty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smtClean="0">
                  <a:solidFill>
                    <a:srgbClr val="155B79"/>
                  </a:solidFill>
                </a:rPr>
                <a:t>로그인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(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smtClean="0">
                  <a:solidFill>
                    <a:srgbClr val="155B79"/>
                  </a:solidFill>
                </a:rPr>
                <a:t>회원가입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(</a:t>
              </a:r>
              <a:r>
                <a:rPr lang="ko-KR" altLang="en-US" sz="1700" spc="-150" dirty="0" err="1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err="1" smtClean="0">
                  <a:solidFill>
                    <a:srgbClr val="155B79"/>
                  </a:solidFill>
                </a:rPr>
                <a:t>마이페이지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/>
              </a:r>
              <a:br>
                <a:rPr lang="en-US" altLang="ko-KR" sz="1700" spc="-150" dirty="0" smtClean="0">
                  <a:solidFill>
                    <a:srgbClr val="155B79"/>
                  </a:solidFill>
                </a:rPr>
              </a:br>
              <a:r>
                <a:rPr lang="en-US" altLang="ko-KR" sz="1700" spc="-150" dirty="0" smtClean="0">
                  <a:solidFill>
                    <a:srgbClr val="155B79"/>
                  </a:solidFill>
                </a:rPr>
                <a:t>-</a:t>
              </a:r>
              <a:r>
                <a:rPr lang="ko-KR" altLang="en-US" sz="1700" spc="-150" dirty="0" smtClean="0">
                  <a:solidFill>
                    <a:srgbClr val="155B79"/>
                  </a:solidFill>
                </a:rPr>
                <a:t>포인트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(</a:t>
              </a:r>
              <a:r>
                <a:rPr lang="ko-KR" altLang="en-US" sz="1700" spc="-150" dirty="0" err="1" smtClean="0">
                  <a:solidFill>
                    <a:srgbClr val="155B79"/>
                  </a:solidFill>
                </a:rPr>
                <a:t>기능구현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spc="-150" dirty="0" smtClean="0">
                  <a:solidFill>
                    <a:srgbClr val="155B79"/>
                  </a:solidFill>
                </a:rPr>
                <a:t>유저 </a:t>
              </a:r>
              <a:r>
                <a:rPr lang="en-US" altLang="ko-KR" sz="1700" spc="-150" dirty="0" smtClean="0">
                  <a:solidFill>
                    <a:srgbClr val="155B79"/>
                  </a:solidFill>
                </a:rPr>
                <a:t>DB</a:t>
              </a:r>
              <a:r>
                <a:rPr lang="ko-KR" altLang="en-US" sz="1700" spc="-150" dirty="0" smtClean="0">
                  <a:solidFill>
                    <a:srgbClr val="155B79"/>
                  </a:solidFill>
                </a:rPr>
                <a:t>구성</a:t>
              </a:r>
              <a:endParaRPr lang="en-US" altLang="ko-KR" sz="1700" spc="-150" dirty="0">
                <a:solidFill>
                  <a:srgbClr val="155B79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91589" y="1085845"/>
              <a:ext cx="2223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155B79"/>
                  </a:solidFill>
                </a:rPr>
                <a:t>김동현</a:t>
              </a:r>
              <a:endParaRPr lang="ko-KR" altLang="en-US" sz="2000" b="1" dirty="0">
                <a:solidFill>
                  <a:srgbClr val="155B79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614105" y="1085845"/>
              <a:ext cx="2223150" cy="540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srgbClr val="155B79"/>
                  </a:solidFill>
                </a:rPr>
                <a:t>ERD</a:t>
              </a:r>
              <a:r>
                <a:rPr lang="ko-KR" altLang="en-US" sz="1600" dirty="0" smtClean="0">
                  <a:solidFill>
                    <a:srgbClr val="155B79"/>
                  </a:solidFill>
                </a:rPr>
                <a:t>구성</a:t>
              </a:r>
              <a:endParaRPr lang="en-US" altLang="ko-KR" sz="1600" dirty="0" smtClean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rgbClr val="155B79"/>
                  </a:solidFill>
                </a:rPr>
                <a:t>요구사항 명세서</a:t>
              </a:r>
              <a:endParaRPr lang="en-US" altLang="ko-KR" sz="1600" dirty="0" smtClean="0">
                <a:solidFill>
                  <a:srgbClr val="155B79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rgbClr val="155B79"/>
                  </a:solidFill>
                </a:rPr>
                <a:t>와이어 프레임</a:t>
              </a:r>
              <a:endParaRPr lang="ko-KR" altLang="en-US" sz="1600" dirty="0">
                <a:solidFill>
                  <a:srgbClr val="155B79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614105" y="1085845"/>
              <a:ext cx="2223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155B79"/>
                  </a:solidFill>
                </a:rPr>
                <a:t>이동훈</a:t>
              </a:r>
              <a:endParaRPr lang="ko-KR" altLang="en-US" sz="2000" b="1" dirty="0">
                <a:solidFill>
                  <a:srgbClr val="155B79"/>
                </a:solidFill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4990203" y="1505060"/>
              <a:ext cx="22096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2656211" y="1514585"/>
              <a:ext cx="22096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7291589" y="1514585"/>
              <a:ext cx="22096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9635234" y="1524110"/>
              <a:ext cx="22096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521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78656" y="1375822"/>
            <a:ext cx="4634688" cy="2689064"/>
            <a:chOff x="708296" y="2630464"/>
            <a:chExt cx="4634688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1747088" y="4435931"/>
              <a:ext cx="2557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spc="-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스토리보드</a:t>
              </a:r>
              <a:endParaRPr lang="ko-KR" altLang="en-US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7505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 smtClean="0">
                  <a:solidFill>
                    <a:schemeClr val="bg1"/>
                  </a:solidFill>
                  <a:latin typeface="+mj-ea"/>
                  <a:ea typeface="+mj-ea"/>
                </a:rPr>
                <a:t>7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41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기획의도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572565" y="2026680"/>
            <a:ext cx="5190495" cy="3586033"/>
            <a:chOff x="6382065" y="1483755"/>
            <a:chExt cx="5190495" cy="3586033"/>
          </a:xfrm>
        </p:grpSpPr>
        <p:grpSp>
          <p:nvGrpSpPr>
            <p:cNvPr id="36" name="그룹 35"/>
            <p:cNvGrpSpPr/>
            <p:nvPr/>
          </p:nvGrpSpPr>
          <p:grpSpPr>
            <a:xfrm>
              <a:off x="6382065" y="1483755"/>
              <a:ext cx="4211595" cy="3586033"/>
              <a:chOff x="6467790" y="1464705"/>
              <a:chExt cx="4211595" cy="3586033"/>
            </a:xfrm>
          </p:grpSpPr>
          <p:sp>
            <p:nvSpPr>
              <p:cNvPr id="12" name="직사각형 11"/>
              <p:cNvSpPr/>
              <p:nvPr/>
            </p:nvSpPr>
            <p:spPr>
              <a:xfrm rot="5400000">
                <a:off x="8761614" y="3132967"/>
                <a:ext cx="487921" cy="3347621"/>
              </a:xfrm>
              <a:prstGeom prst="rect">
                <a:avLst/>
              </a:prstGeom>
              <a:solidFill>
                <a:srgbClr val="F6A4A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67790" y="4622111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18678A"/>
                    </a:solidFill>
                    <a:latin typeface="+mj-ea"/>
                    <a:ea typeface="+mj-ea"/>
                  </a:rPr>
                  <a:t>2021</a:t>
                </a:r>
                <a:endParaRPr lang="ko-KR" altLang="en-US" b="1" dirty="0">
                  <a:solidFill>
                    <a:srgbClr val="18678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8371089" y="2757147"/>
                <a:ext cx="487921" cy="2566571"/>
              </a:xfrm>
              <a:prstGeom prst="rect">
                <a:avLst/>
              </a:prstGeom>
              <a:solidFill>
                <a:srgbClr val="F9C3C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467790" y="3855766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18678A"/>
                    </a:solidFill>
                    <a:latin typeface="+mj-ea"/>
                    <a:ea typeface="+mj-ea"/>
                  </a:rPr>
                  <a:t>2020</a:t>
                </a:r>
                <a:endParaRPr lang="ko-KR" altLang="en-US" b="1" dirty="0">
                  <a:solidFill>
                    <a:srgbClr val="18678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7899601" y="2450623"/>
                <a:ext cx="487919" cy="1623596"/>
              </a:xfrm>
              <a:prstGeom prst="rect">
                <a:avLst/>
              </a:prstGeom>
              <a:solidFill>
                <a:srgbClr val="F9C3C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467790" y="3077755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18678A"/>
                    </a:solidFill>
                    <a:latin typeface="+mj-ea"/>
                    <a:ea typeface="+mj-ea"/>
                  </a:rPr>
                  <a:t>2019</a:t>
                </a:r>
                <a:endParaRPr lang="ko-KR" altLang="en-US" b="1" dirty="0">
                  <a:solidFill>
                    <a:srgbClr val="18678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7585276" y="1971191"/>
                <a:ext cx="487919" cy="994946"/>
              </a:xfrm>
              <a:prstGeom prst="rect">
                <a:avLst/>
              </a:prstGeom>
              <a:solidFill>
                <a:srgbClr val="F9C3C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467790" y="2283998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18678A"/>
                    </a:solidFill>
                    <a:latin typeface="+mj-ea"/>
                    <a:ea typeface="+mj-ea"/>
                  </a:rPr>
                  <a:t>2018</a:t>
                </a:r>
                <a:endParaRPr lang="ko-KR" altLang="en-US" b="1" dirty="0">
                  <a:solidFill>
                    <a:srgbClr val="18678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7404301" y="1392167"/>
                <a:ext cx="487919" cy="632996"/>
              </a:xfrm>
              <a:prstGeom prst="rect">
                <a:avLst/>
              </a:prstGeom>
              <a:solidFill>
                <a:srgbClr val="F9C3C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467790" y="1523999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18678A"/>
                    </a:solidFill>
                    <a:latin typeface="+mj-ea"/>
                    <a:ea typeface="+mj-ea"/>
                  </a:rPr>
                  <a:t>2017</a:t>
                </a:r>
                <a:endParaRPr lang="ko-KR" altLang="en-US" b="1" dirty="0">
                  <a:solidFill>
                    <a:srgbClr val="18678A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8057835" y="1543049"/>
              <a:ext cx="666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2</a:t>
              </a:r>
              <a:r>
                <a:rPr lang="ko-KR" altLang="en-US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조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91209" y="2303048"/>
              <a:ext cx="142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2</a:t>
              </a:r>
              <a:r>
                <a:rPr lang="ko-KR" altLang="en-US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조</a:t>
              </a:r>
              <a:r>
                <a:rPr lang="en-US" altLang="ko-KR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6000</a:t>
              </a:r>
              <a:r>
                <a:rPr lang="ko-KR" altLang="en-US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억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57959" y="3090560"/>
              <a:ext cx="1257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조</a:t>
              </a:r>
              <a:r>
                <a:rPr lang="en-US" altLang="ko-KR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689</a:t>
              </a:r>
              <a:r>
                <a:rPr lang="ko-KR" altLang="en-US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억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058085" y="3869779"/>
              <a:ext cx="1429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5</a:t>
              </a:r>
              <a:r>
                <a:rPr lang="ko-KR" altLang="en-US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조</a:t>
              </a:r>
              <a:r>
                <a:rPr lang="en-US" altLang="ko-KR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8336</a:t>
              </a:r>
              <a:r>
                <a:rPr lang="ko-KR" altLang="en-US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억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05810" y="4641161"/>
              <a:ext cx="666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조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572565" y="1303531"/>
            <a:ext cx="354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55B79"/>
                </a:solidFill>
                <a:latin typeface="+mj-ea"/>
                <a:ea typeface="+mj-ea"/>
              </a:rPr>
              <a:t>국내 </a:t>
            </a:r>
            <a:r>
              <a:rPr lang="ko-KR" altLang="en-US" sz="2400" b="1" dirty="0" err="1">
                <a:solidFill>
                  <a:srgbClr val="155B79"/>
                </a:solidFill>
                <a:latin typeface="+mj-ea"/>
                <a:ea typeface="+mj-ea"/>
              </a:rPr>
              <a:t>캠핑시장</a:t>
            </a:r>
            <a:r>
              <a:rPr lang="ko-KR" altLang="en-US" sz="2400" b="1" dirty="0">
                <a:solidFill>
                  <a:srgbClr val="155B79"/>
                </a:solidFill>
                <a:latin typeface="+mj-ea"/>
                <a:ea typeface="+mj-ea"/>
              </a:rPr>
              <a:t> 규모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6624321" y="1865737"/>
            <a:ext cx="520572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297608" y="1520273"/>
            <a:ext cx="5542069" cy="1754326"/>
            <a:chOff x="297608" y="1516128"/>
            <a:chExt cx="5542069" cy="1754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823646" y="1516128"/>
              <a:ext cx="501603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155B79"/>
                  </a:solidFill>
                  <a:latin typeface="+mj-ea"/>
                  <a:ea typeface="+mj-ea"/>
                </a:rPr>
                <a:t>캠핑을 취미로 가진 사람들이 더 </a:t>
              </a:r>
              <a:endParaRPr lang="en-US" altLang="ko-KR" sz="2400" b="1" dirty="0">
                <a:solidFill>
                  <a:srgbClr val="155B79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155B79"/>
                  </a:solidFill>
                  <a:latin typeface="+mj-ea"/>
                  <a:ea typeface="+mj-ea"/>
                </a:rPr>
                <a:t>쉽게 </a:t>
              </a:r>
              <a:r>
                <a:rPr lang="ko-KR" altLang="en-US" sz="2400" b="1" dirty="0" err="1" smtClean="0">
                  <a:solidFill>
                    <a:srgbClr val="155B79"/>
                  </a:solidFill>
                  <a:latin typeface="+mj-ea"/>
                  <a:ea typeface="+mj-ea"/>
                </a:rPr>
                <a:t>캠핑</a:t>
              </a:r>
              <a:r>
                <a:rPr lang="ko-KR" altLang="en-US" sz="2400" b="1" dirty="0" err="1">
                  <a:solidFill>
                    <a:srgbClr val="155B79"/>
                  </a:solidFill>
                  <a:latin typeface="+mj-ea"/>
                  <a:ea typeface="+mj-ea"/>
                </a:rPr>
                <a:t>장</a:t>
              </a:r>
              <a:r>
                <a:rPr lang="ko-KR" altLang="en-US" sz="2400" b="1" dirty="0" err="1" smtClean="0">
                  <a:solidFill>
                    <a:srgbClr val="155B79"/>
                  </a:solidFill>
                  <a:latin typeface="+mj-ea"/>
                  <a:ea typeface="+mj-ea"/>
                </a:rPr>
                <a:t>을</a:t>
              </a:r>
              <a:r>
                <a:rPr lang="ko-KR" altLang="en-US" sz="2400" b="1" dirty="0" smtClean="0">
                  <a:solidFill>
                    <a:srgbClr val="155B79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400" b="1" dirty="0">
                  <a:solidFill>
                    <a:srgbClr val="155B79"/>
                  </a:solidFill>
                  <a:latin typeface="+mj-ea"/>
                  <a:ea typeface="+mj-ea"/>
                </a:rPr>
                <a:t>찾고 캠핑 용품도 </a:t>
              </a:r>
              <a:endParaRPr lang="en-US" altLang="ko-KR" sz="2400" b="1" dirty="0">
                <a:solidFill>
                  <a:srgbClr val="155B79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155B79"/>
                  </a:solidFill>
                  <a:latin typeface="+mj-ea"/>
                  <a:ea typeface="+mj-ea"/>
                </a:rPr>
                <a:t>구매할 수 있도록 하는 사이트</a:t>
              </a:r>
            </a:p>
          </p:txBody>
        </p:sp>
        <p:sp>
          <p:nvSpPr>
            <p:cNvPr id="56" name="1/2 액자 55"/>
            <p:cNvSpPr/>
            <p:nvPr/>
          </p:nvSpPr>
          <p:spPr>
            <a:xfrm rot="8101006" flipH="1">
              <a:off x="297608" y="1686771"/>
              <a:ext cx="390356" cy="231699"/>
            </a:xfrm>
            <a:prstGeom prst="halfFrame">
              <a:avLst>
                <a:gd name="adj1" fmla="val 24304"/>
                <a:gd name="adj2" fmla="val 22764"/>
              </a:avLst>
            </a:prstGeom>
            <a:solidFill>
              <a:srgbClr val="155B79"/>
            </a:solidFill>
            <a:ln>
              <a:solidFill>
                <a:srgbClr val="155B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88082" y="3799092"/>
            <a:ext cx="5551595" cy="1680396"/>
            <a:chOff x="288082" y="1303531"/>
            <a:chExt cx="5551595" cy="168039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823646" y="1303531"/>
              <a:ext cx="5016031" cy="168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rgbClr val="155B79"/>
                  </a:solidFill>
                  <a:latin typeface="+mj-ea"/>
                  <a:ea typeface="+mj-ea"/>
                </a:rPr>
                <a:t>캠핑장</a:t>
              </a:r>
              <a:r>
                <a:rPr lang="ko-KR" altLang="en-US" sz="2400" b="1" dirty="0" smtClean="0">
                  <a:solidFill>
                    <a:srgbClr val="155B79"/>
                  </a:solidFill>
                  <a:latin typeface="+mj-ea"/>
                  <a:ea typeface="+mj-ea"/>
                </a:rPr>
                <a:t> 이용 리뷰 작성으로 받은 포인트를 상점에서 사용할 수 있는 포인트 제도</a:t>
              </a:r>
              <a:endParaRPr lang="ko-KR" altLang="en-US" sz="2400" b="1" dirty="0">
                <a:solidFill>
                  <a:srgbClr val="155B79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1/2 액자 59"/>
            <p:cNvSpPr/>
            <p:nvPr/>
          </p:nvSpPr>
          <p:spPr>
            <a:xfrm rot="8101006" flipH="1">
              <a:off x="288082" y="1429433"/>
              <a:ext cx="390356" cy="231699"/>
            </a:xfrm>
            <a:prstGeom prst="halfFrame">
              <a:avLst>
                <a:gd name="adj1" fmla="val 24304"/>
                <a:gd name="adj2" fmla="val 22764"/>
              </a:avLst>
            </a:prstGeom>
            <a:solidFill>
              <a:srgbClr val="155B79"/>
            </a:solidFill>
            <a:ln>
              <a:solidFill>
                <a:srgbClr val="155B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61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8873" y="62293"/>
            <a:ext cx="3429293" cy="645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시 메인페이지로 이동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입력한 정보를 기반으로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검색 버튼 클릭 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 리스트 페이지로 이동한다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아무 정보를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입력하지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않아도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데이터베이스에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존재하는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모든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캠핑장을 출력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3.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페이지로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이동한다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시에는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텍스트가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로그아웃으로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변경되고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로그아웃된다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 startAt="4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 스토어페이지로 이동한다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342900" indent="-342900">
              <a:lnSpc>
                <a:spcPct val="110000"/>
              </a:lnSpc>
              <a:buAutoNum type="arabicPeriod" startAt="4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 startAt="4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간단한 기온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표시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페이지로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로그아웃으로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변경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회원가입페이지로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인 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마이페이지로 변경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702F0DF-D66F-64F3-78E0-965ADDA18C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1" y="1972057"/>
            <a:ext cx="8100721" cy="391647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066FA7-D846-75D4-4F6C-B377DE279830}"/>
              </a:ext>
            </a:extLst>
          </p:cNvPr>
          <p:cNvSpPr/>
          <p:nvPr/>
        </p:nvSpPr>
        <p:spPr>
          <a:xfrm>
            <a:off x="317530" y="2313248"/>
            <a:ext cx="261590" cy="257232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DA0A51-358E-A2CF-09A9-92222888F90A}"/>
              </a:ext>
            </a:extLst>
          </p:cNvPr>
          <p:cNvSpPr/>
          <p:nvPr/>
        </p:nvSpPr>
        <p:spPr>
          <a:xfrm>
            <a:off x="2332638" y="3720198"/>
            <a:ext cx="237842" cy="252362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484179-A139-0A76-F2F4-49D1A8F3D180}"/>
              </a:ext>
            </a:extLst>
          </p:cNvPr>
          <p:cNvSpPr/>
          <p:nvPr/>
        </p:nvSpPr>
        <p:spPr>
          <a:xfrm>
            <a:off x="834094" y="4611068"/>
            <a:ext cx="232706" cy="235251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0B61CC-07DE-6F81-A8B5-635ACECC9458}"/>
              </a:ext>
            </a:extLst>
          </p:cNvPr>
          <p:cNvSpPr/>
          <p:nvPr/>
        </p:nvSpPr>
        <p:spPr>
          <a:xfrm>
            <a:off x="1624329" y="4611069"/>
            <a:ext cx="224791" cy="235250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72F273-0393-75D3-E26F-6985CA071C77}"/>
              </a:ext>
            </a:extLst>
          </p:cNvPr>
          <p:cNvSpPr/>
          <p:nvPr/>
        </p:nvSpPr>
        <p:spPr>
          <a:xfrm>
            <a:off x="6471921" y="2045304"/>
            <a:ext cx="254962" cy="267944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메인 페이지 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01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320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6463" y="2487204"/>
            <a:ext cx="3429293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‘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좋아요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’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가 가장 많은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캠핑장부터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왼쪽부터 순서대로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4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개를 표시해준다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(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이름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지역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이미지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2.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슬로건 배너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메인 페이지</a:t>
            </a:r>
            <a:r>
              <a:rPr lang="ko-KR" altLang="en-US" dirty="0" smtClean="0"/>
              <a:t> </a:t>
            </a:r>
            <a:r>
              <a:rPr lang="en-US" altLang="ko-KR" dirty="0">
                <a:solidFill>
                  <a:srgbClr val="155B79"/>
                </a:solidFill>
                <a:latin typeface="+mj-ea"/>
                <a:ea typeface="+mj-ea"/>
              </a:rPr>
              <a:t>02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402" y="1396604"/>
            <a:ext cx="8565817" cy="5219794"/>
            <a:chOff x="0" y="1080885"/>
            <a:chExt cx="8565817" cy="52197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BE0A0E-7786-8706-6F0B-3DF4003E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80885"/>
              <a:ext cx="8565817" cy="521979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9214F5-53A7-B448-46F8-2E30607F3587}"/>
                </a:ext>
              </a:extLst>
            </p:cNvPr>
            <p:cNvSpPr/>
            <p:nvPr/>
          </p:nvSpPr>
          <p:spPr>
            <a:xfrm>
              <a:off x="3395232" y="1196988"/>
              <a:ext cx="242858" cy="253229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A3976DB-725E-17A0-8100-99FC9580D421}"/>
                </a:ext>
              </a:extLst>
            </p:cNvPr>
            <p:cNvSpPr/>
            <p:nvPr/>
          </p:nvSpPr>
          <p:spPr>
            <a:xfrm>
              <a:off x="315512" y="3830367"/>
              <a:ext cx="279525" cy="273514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71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6463" y="2182505"/>
            <a:ext cx="34292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좋아요가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가장 많은 캠핑상점페이지의 상품을 왼쪽부터 순서대로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4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개를 표시해준다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(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상품 브랜드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상품 이름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</a:t>
            </a: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이미지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 startAt="2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메뉴 탑으로 이동하는 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스크롤 버튼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메인 페이지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03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1564547"/>
            <a:ext cx="8529328" cy="4845040"/>
            <a:chOff x="0" y="1107347"/>
            <a:chExt cx="8565817" cy="4845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302D771-1876-FD7B-DD26-73AC130DA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07347"/>
              <a:ext cx="8565817" cy="484504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79C4EB-5228-B0E9-C6EB-7E39EF45F5D4}"/>
                </a:ext>
              </a:extLst>
            </p:cNvPr>
            <p:cNvSpPr/>
            <p:nvPr/>
          </p:nvSpPr>
          <p:spPr>
            <a:xfrm>
              <a:off x="3461509" y="1280114"/>
              <a:ext cx="252552" cy="274366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F85D814-1460-D6E3-0EDC-233BE3EA16F6}"/>
                </a:ext>
              </a:extLst>
            </p:cNvPr>
            <p:cNvSpPr/>
            <p:nvPr/>
          </p:nvSpPr>
          <p:spPr>
            <a:xfrm>
              <a:off x="8030127" y="5179596"/>
              <a:ext cx="335838" cy="286484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5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415885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509718" y="562690"/>
            <a:ext cx="3429293" cy="59093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1.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</a:t>
            </a:r>
            <a:r>
              <a:rPr lang="ko-KR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관련 페이지에서 로고 </a:t>
            </a:r>
          </a:p>
          <a:p>
            <a:r>
              <a:rPr lang="ko-KR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</a:t>
            </a:r>
            <a:r>
              <a:rPr lang="ko-KR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시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</a:t>
            </a:r>
            <a:r>
              <a:rPr lang="ko-KR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메인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페이지로</a:t>
            </a:r>
            <a:r>
              <a:rPr lang="ko-KR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</a:p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</a:t>
            </a:r>
            <a:r>
              <a:rPr lang="ko-KR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시 해당 페이지로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3.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캘린더를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누르면 달력을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보여줘서 날짜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선택을 쉽게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해준다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4.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'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어디로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떠나볼까요'를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누르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면 전국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지역이 떠서 지역을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선택할 수 있다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5.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캠핑장의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이름과 간단한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정보를 보여주고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이미지를 선택하면 </a:t>
            </a: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디테일 페이지로 이동</a:t>
            </a:r>
          </a:p>
          <a:p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6.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모닥불을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누르면 제일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top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스크롤로 이동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캠핑 리스트 페이지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13" name="그림 1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D817EFD3-98B0-ECD8-3AC6-63CD8FE3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4563"/>
            <a:ext cx="7312864" cy="5686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30DD18-4E07-1D3E-BE90-53DC06E53B1F}"/>
              </a:ext>
            </a:extLst>
          </p:cNvPr>
          <p:cNvSpPr/>
          <p:nvPr/>
        </p:nvSpPr>
        <p:spPr>
          <a:xfrm>
            <a:off x="1049329" y="1349160"/>
            <a:ext cx="271608" cy="216755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 descr="식물, 야외, 표지판, 밤이(가) 표시된 사진&#10;&#10;자동 생성된 설명">
            <a:extLst>
              <a:ext uri="{FF2B5EF4-FFF2-40B4-BE49-F238E27FC236}">
                <a16:creationId xmlns:a16="http://schemas.microsoft.com/office/drawing/2014/main" id="{E79FA08D-FCC5-3A02-602B-6DA1EBAAF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82143"/>
            <a:ext cx="7318369" cy="1754784"/>
          </a:xfrm>
          <a:prstGeom prst="rect">
            <a:avLst/>
          </a:prstGeom>
        </p:spPr>
      </p:pic>
      <p:pic>
        <p:nvPicPr>
          <p:cNvPr id="17" name="그림 16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3B941B72-8831-E141-F8BD-417FD08BB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536058"/>
            <a:ext cx="7318369" cy="3095199"/>
          </a:xfrm>
          <a:prstGeom prst="rect">
            <a:avLst/>
          </a:prstGeom>
        </p:spPr>
      </p:pic>
      <p:pic>
        <p:nvPicPr>
          <p:cNvPr id="18" name="그림 1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A7892B7-1C22-5753-498A-ECE5D5E51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780" y="2569517"/>
            <a:ext cx="1178000" cy="120631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E1F450-BAE2-5508-499A-6C4C19F09D68}"/>
              </a:ext>
            </a:extLst>
          </p:cNvPr>
          <p:cNvSpPr/>
          <p:nvPr/>
        </p:nvSpPr>
        <p:spPr>
          <a:xfrm>
            <a:off x="1320937" y="4721302"/>
            <a:ext cx="271608" cy="216755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A6CC28-096B-591D-B4FE-3A15C9243D07}"/>
              </a:ext>
            </a:extLst>
          </p:cNvPr>
          <p:cNvSpPr/>
          <p:nvPr/>
        </p:nvSpPr>
        <p:spPr>
          <a:xfrm>
            <a:off x="6812470" y="4731156"/>
            <a:ext cx="271608" cy="216755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5573FF-3EAC-1F40-EED3-D21B739855E9}"/>
              </a:ext>
            </a:extLst>
          </p:cNvPr>
          <p:cNvSpPr/>
          <p:nvPr/>
        </p:nvSpPr>
        <p:spPr>
          <a:xfrm>
            <a:off x="2670290" y="2658503"/>
            <a:ext cx="271608" cy="216755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25A18F-C79F-3D7F-512E-F01E68816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926" y="2749720"/>
            <a:ext cx="1475583" cy="917071"/>
          </a:xfrm>
          <a:prstGeom prst="rect">
            <a:avLst/>
          </a:prstGeom>
        </p:spPr>
      </p:pic>
      <p:pic>
        <p:nvPicPr>
          <p:cNvPr id="27" name="그림 26" descr="로고, 그래픽, 상징, 클립아트이(가) 표시된 사진&#10;&#10;자동 생성된 설명">
            <a:extLst>
              <a:ext uri="{FF2B5EF4-FFF2-40B4-BE49-F238E27FC236}">
                <a16:creationId xmlns:a16="http://schemas.microsoft.com/office/drawing/2014/main" id="{D8E2D34C-75C1-6728-AC7A-52DD67C00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966" y="5734249"/>
            <a:ext cx="847725" cy="762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A6CC28-096B-591D-B4FE-3A15C9243D07}"/>
              </a:ext>
            </a:extLst>
          </p:cNvPr>
          <p:cNvSpPr/>
          <p:nvPr/>
        </p:nvSpPr>
        <p:spPr>
          <a:xfrm>
            <a:off x="7236332" y="5490863"/>
            <a:ext cx="271608" cy="216755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8A79DD-CC47-49F1-369C-EAEE55997AA8}"/>
              </a:ext>
            </a:extLst>
          </p:cNvPr>
          <p:cNvSpPr/>
          <p:nvPr/>
        </p:nvSpPr>
        <p:spPr>
          <a:xfrm>
            <a:off x="5708817" y="2754037"/>
            <a:ext cx="271608" cy="216755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75941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415885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509718" y="562690"/>
            <a:ext cx="3429293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-342900"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정보표시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위치 지도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api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표시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해당상품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찜상태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표시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추가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제거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예약하기 페이지로 이동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클릭시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해당 섹션으로 이동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리뷰 보여주기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indent="-342900">
              <a:buAutoNum type="arabicPeriod" startAt="7"/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페이지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맨위로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이동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캠핑 디테일 페이지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16700" y="682967"/>
            <a:ext cx="5053503" cy="5492065"/>
            <a:chOff x="-66916" y="13915"/>
            <a:chExt cx="6172676" cy="6708364"/>
          </a:xfrm>
        </p:grpSpPr>
        <p:pic>
          <p:nvPicPr>
            <p:cNvPr id="24" name="그림 23" descr="텍스트, 스크린샷, 지도, 산이(가) 표시된 사진&#10;&#10;자동 생성된 설명">
              <a:extLst>
                <a:ext uri="{FF2B5EF4-FFF2-40B4-BE49-F238E27FC236}">
                  <a16:creationId xmlns:a16="http://schemas.microsoft.com/office/drawing/2014/main" id="{A35F3E7C-E896-2C5E-0497-6E903F190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0" y="13915"/>
              <a:ext cx="6096000" cy="3503695"/>
            </a:xfrm>
            <a:prstGeom prst="rect">
              <a:avLst/>
            </a:prstGeom>
          </p:spPr>
        </p:pic>
        <p:pic>
          <p:nvPicPr>
            <p:cNvPr id="28" name="그림 27" descr="스크린샷, 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34BD331A-5465-9A6C-9DEE-E3E0F245B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03695"/>
              <a:ext cx="5440680" cy="321858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7FD8C34-415E-AAFF-101D-E09506528DD7}"/>
                </a:ext>
              </a:extLst>
            </p:cNvPr>
            <p:cNvSpPr/>
            <p:nvPr/>
          </p:nvSpPr>
          <p:spPr>
            <a:xfrm>
              <a:off x="211361" y="2719034"/>
              <a:ext cx="322655" cy="300168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DEF5724-0ABB-3AF2-CC70-4DF1859972C4}"/>
                </a:ext>
              </a:extLst>
            </p:cNvPr>
            <p:cNvSpPr/>
            <p:nvPr/>
          </p:nvSpPr>
          <p:spPr>
            <a:xfrm>
              <a:off x="3390424" y="402555"/>
              <a:ext cx="322655" cy="300168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DACA1DD-51E5-4EF8-A0E1-2C25D3128FE6}"/>
                </a:ext>
              </a:extLst>
            </p:cNvPr>
            <p:cNvSpPr/>
            <p:nvPr/>
          </p:nvSpPr>
          <p:spPr>
            <a:xfrm>
              <a:off x="5346625" y="2719034"/>
              <a:ext cx="322655" cy="300168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3059F7B-9C06-F3B0-443A-7B394BA991AB}"/>
                </a:ext>
              </a:extLst>
            </p:cNvPr>
            <p:cNvSpPr/>
            <p:nvPr/>
          </p:nvSpPr>
          <p:spPr>
            <a:xfrm>
              <a:off x="4329209" y="3111365"/>
              <a:ext cx="322655" cy="300168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B13B26D-7BF0-2405-84E7-8427364463FF}"/>
                </a:ext>
              </a:extLst>
            </p:cNvPr>
            <p:cNvSpPr/>
            <p:nvPr/>
          </p:nvSpPr>
          <p:spPr>
            <a:xfrm>
              <a:off x="-66916" y="3444278"/>
              <a:ext cx="322655" cy="300168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1D4A76-2ADF-54E3-CB6C-16A27922A59A}"/>
                </a:ext>
              </a:extLst>
            </p:cNvPr>
            <p:cNvSpPr/>
            <p:nvPr/>
          </p:nvSpPr>
          <p:spPr>
            <a:xfrm>
              <a:off x="-17240" y="4664188"/>
              <a:ext cx="322655" cy="300168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E62ACB-994A-DC8E-C1D3-F0D2580F3F0E}"/>
                </a:ext>
              </a:extLst>
            </p:cNvPr>
            <p:cNvSpPr/>
            <p:nvPr/>
          </p:nvSpPr>
          <p:spPr>
            <a:xfrm>
              <a:off x="4798601" y="6303284"/>
              <a:ext cx="322655" cy="300168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211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415885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509718" y="562690"/>
            <a:ext cx="3429293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1.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데이터베이스에서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캠핑장의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이름과 위치 같은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간단한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정보를 불러오기</a:t>
            </a:r>
          </a:p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2.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로그인 되어있는 유저의 정보를 불러와서 간단히 보여주기</a:t>
            </a:r>
          </a:p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3.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결제하기 누르면 예약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가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유저의 데이터베이스에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된다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마이페이지에서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확인 가능)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예약 페이지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28" name="그림 2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2A522AA-3823-7E97-40BB-37536C3B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9" y="1300204"/>
            <a:ext cx="7162800" cy="533845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1B38B1-F78A-0E8E-2F17-2FF94E423C91}"/>
              </a:ext>
            </a:extLst>
          </p:cNvPr>
          <p:cNvSpPr/>
          <p:nvPr/>
        </p:nvSpPr>
        <p:spPr>
          <a:xfrm>
            <a:off x="5624926" y="3706047"/>
            <a:ext cx="341525" cy="257886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1FCBE4-EF6F-E0A4-90DB-E371E68A3D6F}"/>
              </a:ext>
            </a:extLst>
          </p:cNvPr>
          <p:cNvSpPr/>
          <p:nvPr/>
        </p:nvSpPr>
        <p:spPr>
          <a:xfrm>
            <a:off x="5624926" y="4444854"/>
            <a:ext cx="341525" cy="257886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5D35B3-F206-1252-F2E8-B79F722D3870}"/>
              </a:ext>
            </a:extLst>
          </p:cNvPr>
          <p:cNvSpPr/>
          <p:nvPr/>
        </p:nvSpPr>
        <p:spPr>
          <a:xfrm>
            <a:off x="6182516" y="5894590"/>
            <a:ext cx="341525" cy="257886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240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6463" y="466627"/>
            <a:ext cx="3429293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전체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동의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필수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항목이 체크되어 있지 않다면 등록하기 버튼이 반응하지 않는다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체크가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되어있다면 등록하기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 클릭 후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회원가입 폼으로 이동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55B79"/>
                </a:solidFill>
                <a:latin typeface="+mj-ea"/>
                <a:ea typeface="+mj-ea"/>
              </a:rPr>
              <a:t>회원가입 동의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9FDAE8-F208-FE56-E5B3-54AD81544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01" y="1405757"/>
            <a:ext cx="4485894" cy="50800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1B38B1-F78A-0E8E-2F17-2FF94E423C91}"/>
              </a:ext>
            </a:extLst>
          </p:cNvPr>
          <p:cNvSpPr/>
          <p:nvPr/>
        </p:nvSpPr>
        <p:spPr>
          <a:xfrm>
            <a:off x="2023490" y="2649407"/>
            <a:ext cx="341525" cy="257886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1FCBE4-EF6F-E0A4-90DB-E371E68A3D6F}"/>
              </a:ext>
            </a:extLst>
          </p:cNvPr>
          <p:cNvSpPr/>
          <p:nvPr/>
        </p:nvSpPr>
        <p:spPr>
          <a:xfrm>
            <a:off x="2041686" y="3172306"/>
            <a:ext cx="341525" cy="257886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5D35B3-F206-1252-F2E8-B79F722D3870}"/>
              </a:ext>
            </a:extLst>
          </p:cNvPr>
          <p:cNvSpPr/>
          <p:nvPr/>
        </p:nvSpPr>
        <p:spPr>
          <a:xfrm>
            <a:off x="3060156" y="5528830"/>
            <a:ext cx="341525" cy="257886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5010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6462" y="62293"/>
            <a:ext cx="3429293" cy="679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 후 입력된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아이디가 중복된 아이디라면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중복 알림 출력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입력된아이디에 조건이 맞지 않  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으면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조건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알림 출력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2.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텍스트가 조건에 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맞지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않으면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조건 확인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하단  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에 출력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3.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텍스트가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비밀번호 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칸 의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텍스트와 일치하지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않  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으면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불일치 하단에 출력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4.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체크박스는 최소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1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개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최대      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3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개까지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선택가능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5.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비어있는 창이 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있으면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비어있는 창의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이름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으로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입력해달라는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alert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 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띄어 주고 포커스시키기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비어있는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곳이 없다면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회원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가입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완료 페이지로 이동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55B79"/>
                </a:solidFill>
                <a:latin typeface="+mj-ea"/>
                <a:ea typeface="+mj-ea"/>
              </a:rPr>
              <a:t>회원가입 입력 페이지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222" y="1303150"/>
            <a:ext cx="8565817" cy="5380925"/>
            <a:chOff x="0" y="958441"/>
            <a:chExt cx="8565817" cy="53809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31CA81-8688-487C-8BFC-A2253ED0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58441"/>
              <a:ext cx="8565817" cy="538092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1B1F5D-1B1F-2341-A8D2-105EBF960B74}"/>
                </a:ext>
              </a:extLst>
            </p:cNvPr>
            <p:cNvSpPr/>
            <p:nvPr/>
          </p:nvSpPr>
          <p:spPr>
            <a:xfrm>
              <a:off x="282082" y="2429405"/>
              <a:ext cx="297976" cy="324686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BE049E-FA83-BB41-E65C-57CB5F440FED}"/>
                </a:ext>
              </a:extLst>
            </p:cNvPr>
            <p:cNvSpPr/>
            <p:nvPr/>
          </p:nvSpPr>
          <p:spPr>
            <a:xfrm>
              <a:off x="282082" y="3092136"/>
              <a:ext cx="297976" cy="324686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12AF7C-F9C8-FFF3-7291-C76ED6D901C1}"/>
                </a:ext>
              </a:extLst>
            </p:cNvPr>
            <p:cNvSpPr/>
            <p:nvPr/>
          </p:nvSpPr>
          <p:spPr>
            <a:xfrm>
              <a:off x="282082" y="3674273"/>
              <a:ext cx="297976" cy="324686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4A83DF-1951-3D0C-7C6E-A4BBF7A6F455}"/>
                </a:ext>
              </a:extLst>
            </p:cNvPr>
            <p:cNvSpPr/>
            <p:nvPr/>
          </p:nvSpPr>
          <p:spPr>
            <a:xfrm>
              <a:off x="4484284" y="3507335"/>
              <a:ext cx="347936" cy="340162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0DFD8C4-A889-6590-C558-8153169F3297}"/>
                </a:ext>
              </a:extLst>
            </p:cNvPr>
            <p:cNvSpPr/>
            <p:nvPr/>
          </p:nvSpPr>
          <p:spPr>
            <a:xfrm>
              <a:off x="7648749" y="5041270"/>
              <a:ext cx="348109" cy="334101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67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6462" y="537747"/>
            <a:ext cx="3429293" cy="557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메인 페이지로 이동합니다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버튼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시 등록 되어있는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아이디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비밀 </a:t>
            </a:r>
            <a:r>
              <a:rPr lang="ko-KR" altLang="en-US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번호면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처리 후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버튼을 누른 이전페이지로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아이디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비밀번호가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등록되어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있지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않으면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"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아이디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비밀번호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를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확인해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주세요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“ </a:t>
            </a:r>
            <a:r>
              <a:rPr lang="ko-KR" altLang="en-US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메세지를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아이디 입력 창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위쪽에 띄우기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 startAt="3"/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아이디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기억하기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체크 후 로그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인에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성공하면 쿠키를 생성하여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아이디 입력 칸에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입력한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아이디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를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남겨둔다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4.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회원가입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회원가입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동의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페이지로 이동한다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55B79"/>
                </a:solidFill>
                <a:latin typeface="+mj-ea"/>
                <a:ea typeface="+mj-ea"/>
              </a:rPr>
              <a:t>로그인 페이지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0" y="1454588"/>
            <a:ext cx="8565817" cy="4153529"/>
            <a:chOff x="0" y="1454588"/>
            <a:chExt cx="8565817" cy="415352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4997661-87E4-F302-AB8D-7BE2B4343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4588"/>
              <a:ext cx="8565817" cy="415352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F266E3-6798-5F6D-F804-9CD9205F33F1}"/>
                </a:ext>
              </a:extLst>
            </p:cNvPr>
            <p:cNvSpPr/>
            <p:nvPr/>
          </p:nvSpPr>
          <p:spPr>
            <a:xfrm>
              <a:off x="2682172" y="2527614"/>
              <a:ext cx="286543" cy="276545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28D1D2-1B60-B95B-F496-F59C34B58093}"/>
                </a:ext>
              </a:extLst>
            </p:cNvPr>
            <p:cNvSpPr/>
            <p:nvPr/>
          </p:nvSpPr>
          <p:spPr>
            <a:xfrm>
              <a:off x="2682172" y="3994137"/>
              <a:ext cx="286543" cy="276545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B6AB265-4295-0AEF-14E6-3A8521756095}"/>
                </a:ext>
              </a:extLst>
            </p:cNvPr>
            <p:cNvSpPr/>
            <p:nvPr/>
          </p:nvSpPr>
          <p:spPr>
            <a:xfrm>
              <a:off x="2431069" y="4500969"/>
              <a:ext cx="286543" cy="276545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5507178-0B41-1758-2123-0C6A917624A9}"/>
                </a:ext>
              </a:extLst>
            </p:cNvPr>
            <p:cNvSpPr/>
            <p:nvPr/>
          </p:nvSpPr>
          <p:spPr>
            <a:xfrm>
              <a:off x="3059675" y="4500969"/>
              <a:ext cx="286543" cy="276545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311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8873" y="386493"/>
            <a:ext cx="3429293" cy="58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1.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관련 페이지에서 로고 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시 아이템 메인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페이지로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2.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안했을 시 </a:t>
            </a:r>
          </a:p>
          <a:p>
            <a:pPr>
              <a:lnSpc>
                <a:spcPct val="11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로그아웃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마이페이지가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아닌 </a:t>
            </a:r>
          </a:p>
          <a:p>
            <a:pPr>
              <a:lnSpc>
                <a:spcPct val="11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로그인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/ 회원가입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으로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나타남</a:t>
            </a:r>
          </a:p>
          <a:p>
            <a:pPr>
              <a:lnSpc>
                <a:spcPct val="110000"/>
              </a:lnSpc>
            </a:pP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3.  </a:t>
            </a: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마우스 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올리면 해당 </a:t>
            </a:r>
          </a:p>
          <a:p>
            <a:pPr>
              <a:lnSpc>
                <a:spcPct val="11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네비게이션</a:t>
            </a: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바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에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밑줄이 생김</a:t>
            </a: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클릭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시 해당 페이지로 이동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4.  </a:t>
            </a: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상품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브랜드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명 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선택해서 </a:t>
            </a: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검색 가능</a:t>
            </a:r>
          </a:p>
          <a:p>
            <a:pPr>
              <a:lnSpc>
                <a:spcPct val="110000"/>
              </a:lnSpc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5.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메인 배너에 마우스 올릴 시.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    글 왼쪽에서 오른쪽으로 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나타남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상점 인덱스 페이지 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01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4D1F73-A0CC-EE3A-32AC-5F0CE7C41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1396604"/>
            <a:ext cx="8078767" cy="869877"/>
          </a:xfrm>
          <a:prstGeom prst="rect">
            <a:avLst/>
          </a:prstGeom>
        </p:spPr>
      </p:pic>
      <p:pic>
        <p:nvPicPr>
          <p:cNvPr id="21" name="그림 20" descr="텐트, 야외, 잔디, 캠핑이(가) 표시된 사진&#10;&#10;자동 생성된 설명">
            <a:extLst>
              <a:ext uri="{FF2B5EF4-FFF2-40B4-BE49-F238E27FC236}">
                <a16:creationId xmlns:a16="http://schemas.microsoft.com/office/drawing/2014/main" id="{C430EF79-AC82-7865-ED00-1525A161F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02" y="2265081"/>
            <a:ext cx="8104769" cy="42526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D03029-E511-F45A-C206-7D4646C424A3}"/>
              </a:ext>
            </a:extLst>
          </p:cNvPr>
          <p:cNvSpPr/>
          <p:nvPr/>
        </p:nvSpPr>
        <p:spPr>
          <a:xfrm>
            <a:off x="1120618" y="1479004"/>
            <a:ext cx="338551" cy="34712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32BCDB-6663-755D-8FF4-6F0C64D814C1}"/>
              </a:ext>
            </a:extLst>
          </p:cNvPr>
          <p:cNvSpPr/>
          <p:nvPr/>
        </p:nvSpPr>
        <p:spPr>
          <a:xfrm>
            <a:off x="5487090" y="1479003"/>
            <a:ext cx="338551" cy="34712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D43E6F-6C16-48EF-1C65-913A62E4CF2A}"/>
              </a:ext>
            </a:extLst>
          </p:cNvPr>
          <p:cNvSpPr/>
          <p:nvPr/>
        </p:nvSpPr>
        <p:spPr>
          <a:xfrm>
            <a:off x="2079529" y="1917954"/>
            <a:ext cx="338551" cy="34712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3FF091-DBF2-385A-7D41-791EB6FA7B4D}"/>
              </a:ext>
            </a:extLst>
          </p:cNvPr>
          <p:cNvSpPr/>
          <p:nvPr/>
        </p:nvSpPr>
        <p:spPr>
          <a:xfrm>
            <a:off x="6043601" y="1932114"/>
            <a:ext cx="338551" cy="34712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A2F1BF-C9D8-3676-C0BF-574B4C2DAC39}"/>
              </a:ext>
            </a:extLst>
          </p:cNvPr>
          <p:cNvSpPr/>
          <p:nvPr/>
        </p:nvSpPr>
        <p:spPr>
          <a:xfrm>
            <a:off x="2079529" y="4325105"/>
            <a:ext cx="338551" cy="34712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5</a:t>
            </a:r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52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08296" y="2630464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129934" y="4435931"/>
              <a:ext cx="3791423" cy="707886"/>
            </a:xfrm>
            <a:prstGeom prst="rect">
              <a:avLst/>
            </a:prstGeom>
            <a:noFill/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spc="-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유사 사이트 분석</a:t>
              </a:r>
              <a:endParaRPr lang="ko-KR" altLang="en-US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8370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71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8873" y="1190314"/>
            <a:ext cx="342929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1.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카테고리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마우스 올릴 시 : 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   그림자 줘서 입체감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마우스 클릭 시 :</a:t>
            </a: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  해당 카테고리 리스트로 이동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아이템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썸네일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마우스 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  올릴 시 : 찜 버튼과 장바구니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  버튼 아래에서 위로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올라옴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마우스 클릭 시 : </a:t>
            </a: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  해당 아이템 디테일 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페이지로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3.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더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보기 버튼 클릭 시 :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아이템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리스트 페이지에서 해당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정렬 기준에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맞는 페이지로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상품 인덱스 페이지 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02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3F49C32-C780-AD7B-31BD-C22C7AA24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" y="2039147"/>
            <a:ext cx="7839204" cy="1606295"/>
          </a:xfrm>
          <a:prstGeom prst="rect">
            <a:avLst/>
          </a:prstGeom>
        </p:spPr>
      </p:pic>
      <p:pic>
        <p:nvPicPr>
          <p:cNvPr id="18" name="그림 17" descr="텍스트, 스크린샷, 공구이(가) 표시된 사진&#10;&#10;자동 생성된 설명">
            <a:extLst>
              <a:ext uri="{FF2B5EF4-FFF2-40B4-BE49-F238E27FC236}">
                <a16:creationId xmlns:a16="http://schemas.microsoft.com/office/drawing/2014/main" id="{12AE4500-8E23-5345-5F1A-1F16D481B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9" y="3644307"/>
            <a:ext cx="7834810" cy="1268345"/>
          </a:xfrm>
          <a:prstGeom prst="rect">
            <a:avLst/>
          </a:prstGeom>
        </p:spPr>
      </p:pic>
      <p:pic>
        <p:nvPicPr>
          <p:cNvPr id="23" name="그림 2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EF473D4-4D80-C7D4-FD2E-9C5678BBD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24" y="4915422"/>
            <a:ext cx="7842449" cy="141460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57784A-69E2-1057-6B4C-CC26F7AC60F3}"/>
              </a:ext>
            </a:extLst>
          </p:cNvPr>
          <p:cNvCxnSpPr/>
          <p:nvPr/>
        </p:nvCxnSpPr>
        <p:spPr>
          <a:xfrm>
            <a:off x="6100941" y="2857665"/>
            <a:ext cx="409575" cy="12585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7D7AD86-2FAB-37A9-C8A2-A0C92DD86693}"/>
              </a:ext>
            </a:extLst>
          </p:cNvPr>
          <p:cNvCxnSpPr>
            <a:cxnSpLocks/>
          </p:cNvCxnSpPr>
          <p:nvPr/>
        </p:nvCxnSpPr>
        <p:spPr>
          <a:xfrm flipH="1">
            <a:off x="6205195" y="4525751"/>
            <a:ext cx="335107" cy="12957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499FAE-9153-B85E-3B15-19753F36D437}"/>
              </a:ext>
            </a:extLst>
          </p:cNvPr>
          <p:cNvSpPr/>
          <p:nvPr/>
        </p:nvSpPr>
        <p:spPr>
          <a:xfrm>
            <a:off x="6372529" y="4200718"/>
            <a:ext cx="342997" cy="284764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31" name="그림 30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A5DF8A28-1A79-297F-9CF4-3DF18F1A9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18" y="1372704"/>
            <a:ext cx="7052132" cy="67726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F5AED4-8421-9A9A-C6CE-5C6E909055BC}"/>
              </a:ext>
            </a:extLst>
          </p:cNvPr>
          <p:cNvSpPr/>
          <p:nvPr/>
        </p:nvSpPr>
        <p:spPr>
          <a:xfrm>
            <a:off x="1993803" y="1571993"/>
            <a:ext cx="342997" cy="284764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3E5492-0D4E-A9F1-5CC3-137E8621ABCC}"/>
              </a:ext>
            </a:extLst>
          </p:cNvPr>
          <p:cNvSpPr/>
          <p:nvPr/>
        </p:nvSpPr>
        <p:spPr>
          <a:xfrm>
            <a:off x="6134231" y="2219866"/>
            <a:ext cx="342997" cy="284764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1908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6462" y="245360"/>
            <a:ext cx="342929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1.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카테고리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선택 시 ,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선택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된 탭의 배경색을 바꾼 후, 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해당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탭에 맞는 아이템 리스트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페이지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buAutoNum type="arabicPeriod" startAt="2"/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탭을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누를 시 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해당되는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방식으로</a:t>
            </a:r>
          </a:p>
          <a:p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아이템 리스트 정렬 후 보여줌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buAutoNum type="arabicPeriod" startAt="3"/>
            </a:pP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이미지에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마우스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올릴 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시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: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찜 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버튼과 장바구니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 아래에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서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위로 올라옴</a:t>
            </a:r>
          </a:p>
          <a:p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마우스 클릭 시 :</a:t>
            </a:r>
          </a:p>
          <a:p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 </a:t>
            </a:r>
            <a:r>
              <a:rPr lang="ko-KR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</a:t>
            </a:r>
            <a:r>
              <a:rPr lang="ko-KR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아이템 디테일 페이지로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4.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 클릭 시 : 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아이템의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정보가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유저 찜 목록에 등록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buAutoNum type="arabicPeriod" startAt="5"/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장바구니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 클릭 시: 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아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 </a:t>
            </a:r>
            <a:r>
              <a:rPr lang="ko-KR" altLang="en-US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이템의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정보가 유저 장바구니 </a:t>
            </a:r>
            <a:endParaRPr lang="en-US" altLang="ko-KR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목록에 등록</a:t>
            </a: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상품 리스트 페이지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09551" y="1871566"/>
            <a:ext cx="8239760" cy="3970434"/>
            <a:chOff x="0" y="-3619"/>
            <a:chExt cx="9305925" cy="6865238"/>
          </a:xfrm>
        </p:grpSpPr>
        <p:pic>
          <p:nvPicPr>
            <p:cNvPr id="35" name="그림 34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AF69559A-0CAC-5C1A-FA68-87A257E5C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3619"/>
              <a:ext cx="9305925" cy="6865238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CA4A6DF-5FBA-54ED-7FEE-49E2C011E4C1}"/>
                </a:ext>
              </a:extLst>
            </p:cNvPr>
            <p:cNvSpPr/>
            <p:nvPr/>
          </p:nvSpPr>
          <p:spPr>
            <a:xfrm>
              <a:off x="697609" y="524061"/>
              <a:ext cx="408257" cy="557832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C10AAC4-9CB3-48AA-14DC-0E8596C62E9B}"/>
                </a:ext>
              </a:extLst>
            </p:cNvPr>
            <p:cNvSpPr/>
            <p:nvPr/>
          </p:nvSpPr>
          <p:spPr>
            <a:xfrm>
              <a:off x="916683" y="4705535"/>
              <a:ext cx="408257" cy="557832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A59AB1-2A81-59DE-FAAC-7403CE9FA064}"/>
                </a:ext>
              </a:extLst>
            </p:cNvPr>
            <p:cNvSpPr/>
            <p:nvPr/>
          </p:nvSpPr>
          <p:spPr>
            <a:xfrm>
              <a:off x="7860408" y="1781360"/>
              <a:ext cx="408257" cy="557832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9C51BD0-B205-A6AF-31AC-2C4EE3A384C9}"/>
                </a:ext>
              </a:extLst>
            </p:cNvPr>
            <p:cNvSpPr/>
            <p:nvPr/>
          </p:nvSpPr>
          <p:spPr>
            <a:xfrm>
              <a:off x="1812033" y="4257862"/>
              <a:ext cx="391781" cy="600926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DF73CF1-DE6A-99E5-39B9-46A7156E41C4}"/>
                </a:ext>
              </a:extLst>
            </p:cNvPr>
            <p:cNvSpPr/>
            <p:nvPr/>
          </p:nvSpPr>
          <p:spPr>
            <a:xfrm>
              <a:off x="2354958" y="4257862"/>
              <a:ext cx="391781" cy="600926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99A7EA4-65AF-F1B9-A6E0-DF72CCA95D8A}"/>
                </a:ext>
              </a:extLst>
            </p:cNvPr>
            <p:cNvSpPr/>
            <p:nvPr/>
          </p:nvSpPr>
          <p:spPr>
            <a:xfrm>
              <a:off x="1030983" y="6172386"/>
              <a:ext cx="391781" cy="600926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734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8873" y="1190314"/>
            <a:ext cx="3429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 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마우스 올릴 시 :</a:t>
            </a:r>
          </a:p>
          <a:p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브랜드의 이름이 확대되며 색이 바뀜</a:t>
            </a:r>
          </a:p>
          <a:p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마우스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시 : </a:t>
            </a:r>
          </a:p>
          <a:p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브랜드의 아이템 리스트로 이동</a:t>
            </a:r>
            <a:endParaRPr lang="ko-KR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상품 브랜드 페이지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26720" y="1405757"/>
            <a:ext cx="7762240" cy="4724371"/>
            <a:chOff x="0" y="793"/>
            <a:chExt cx="9171354" cy="6852994"/>
          </a:xfrm>
        </p:grpSpPr>
        <p:pic>
          <p:nvPicPr>
            <p:cNvPr id="20" name="그림 1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CABB2E2-0507-69A1-82C1-40E9CC84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93"/>
              <a:ext cx="9171354" cy="685299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9FCBBB-67B6-AA3F-E70E-99DF9C5CABE9}"/>
                </a:ext>
              </a:extLst>
            </p:cNvPr>
            <p:cNvSpPr/>
            <p:nvPr/>
          </p:nvSpPr>
          <p:spPr>
            <a:xfrm>
              <a:off x="751338" y="2059293"/>
              <a:ext cx="425092" cy="441576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714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8873" y="1046893"/>
            <a:ext cx="342929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상품정보 보여주기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상품 수량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조절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여부 확인후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찜 목록 추가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제거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4.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여부 확인후 장바구니에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상품 체크된 수량만큼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장바구니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DB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에 추가하기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또는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“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이미 추가된 상품입니다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.”</a:t>
            </a: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메시지 띄워주기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5.  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결제페이지로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상품 디테일 페이지 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01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6B6D3D3-C478-DEC0-BC7B-87BC4426B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582006"/>
            <a:ext cx="8001000" cy="47506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139A96-D7FE-12C1-4B36-973D0D53D4B0}"/>
              </a:ext>
            </a:extLst>
          </p:cNvPr>
          <p:cNvSpPr/>
          <p:nvPr/>
        </p:nvSpPr>
        <p:spPr>
          <a:xfrm>
            <a:off x="4305808" y="2311398"/>
            <a:ext cx="286512" cy="309881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349714-A900-324C-B2A2-1E445CAF4E9B}"/>
              </a:ext>
            </a:extLst>
          </p:cNvPr>
          <p:cNvSpPr/>
          <p:nvPr/>
        </p:nvSpPr>
        <p:spPr>
          <a:xfrm>
            <a:off x="6579616" y="3957318"/>
            <a:ext cx="286512" cy="309881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14DCEF-EB1B-C413-6319-1D9FFCC19560}"/>
              </a:ext>
            </a:extLst>
          </p:cNvPr>
          <p:cNvSpPr/>
          <p:nvPr/>
        </p:nvSpPr>
        <p:spPr>
          <a:xfrm>
            <a:off x="4420108" y="4877814"/>
            <a:ext cx="286512" cy="309881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B9CC7C-C27F-1B60-34C3-573C9F9B1DC7}"/>
              </a:ext>
            </a:extLst>
          </p:cNvPr>
          <p:cNvSpPr/>
          <p:nvPr/>
        </p:nvSpPr>
        <p:spPr>
          <a:xfrm>
            <a:off x="4896358" y="4877815"/>
            <a:ext cx="286512" cy="309881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786D34-832D-64D4-2C89-8080926C97E4}"/>
              </a:ext>
            </a:extLst>
          </p:cNvPr>
          <p:cNvSpPr/>
          <p:nvPr/>
        </p:nvSpPr>
        <p:spPr>
          <a:xfrm>
            <a:off x="7252462" y="4877815"/>
            <a:ext cx="286512" cy="309881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43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8873" y="2038131"/>
            <a:ext cx="3429293" cy="218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섹션으로 이동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스크롤 위치 따라오기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상품 리뷰 보여주기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클릭 시 맨 위로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이동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55B79"/>
                </a:solidFill>
                <a:latin typeface="+mj-ea"/>
                <a:ea typeface="+mj-ea"/>
              </a:rPr>
              <a:t>상품 디테일 페이지 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02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976325" y="1271594"/>
            <a:ext cx="5485436" cy="5331061"/>
            <a:chOff x="519124" y="256030"/>
            <a:chExt cx="6202187" cy="626534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A3357F0-DC29-C471-1B7E-A9AA9164920D}"/>
                </a:ext>
              </a:extLst>
            </p:cNvPr>
            <p:cNvGrpSpPr/>
            <p:nvPr/>
          </p:nvGrpSpPr>
          <p:grpSpPr>
            <a:xfrm>
              <a:off x="519124" y="256030"/>
              <a:ext cx="5287788" cy="3252545"/>
              <a:chOff x="613391" y="836676"/>
              <a:chExt cx="6899187" cy="4243725"/>
            </a:xfrm>
          </p:grpSpPr>
          <p:pic>
            <p:nvPicPr>
              <p:cNvPr id="25" name="그림 24" descr="텍스트, 스크린샷, 폰트, 브랜드이(가) 표시된 사진&#10;&#10;자동 생성된 설명">
                <a:extLst>
                  <a:ext uri="{FF2B5EF4-FFF2-40B4-BE49-F238E27FC236}">
                    <a16:creationId xmlns:a16="http://schemas.microsoft.com/office/drawing/2014/main" id="{C0F2216C-A02A-EDE4-CF47-6C7165C75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391" y="1002177"/>
                <a:ext cx="6899187" cy="4078224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8EE6664-431D-9753-DBC3-11BFC0ABACD7}"/>
                  </a:ext>
                </a:extLst>
              </p:cNvPr>
              <p:cNvSpPr/>
              <p:nvPr/>
            </p:nvSpPr>
            <p:spPr>
              <a:xfrm>
                <a:off x="1344129" y="941832"/>
                <a:ext cx="5687607" cy="47548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7139A96-D7FE-12C1-4B36-973D0D53D4B0}"/>
                  </a:ext>
                </a:extLst>
              </p:cNvPr>
              <p:cNvSpPr/>
              <p:nvPr/>
            </p:nvSpPr>
            <p:spPr>
              <a:xfrm>
                <a:off x="1229829" y="836676"/>
                <a:ext cx="416328" cy="371460"/>
              </a:xfrm>
              <a:prstGeom prst="rect">
                <a:avLst/>
              </a:prstGeom>
              <a:solidFill>
                <a:srgbClr val="F8BABA"/>
              </a:solidFill>
              <a:ln>
                <a:solidFill>
                  <a:srgbClr val="155B79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7F120B2-B2C8-07CB-2A21-3A74909B8432}"/>
                  </a:ext>
                </a:extLst>
              </p:cNvPr>
              <p:cNvSpPr/>
              <p:nvPr/>
            </p:nvSpPr>
            <p:spPr>
              <a:xfrm>
                <a:off x="5530518" y="1672443"/>
                <a:ext cx="416328" cy="371460"/>
              </a:xfrm>
              <a:prstGeom prst="rect">
                <a:avLst/>
              </a:prstGeom>
              <a:solidFill>
                <a:srgbClr val="F8BABA"/>
              </a:solidFill>
              <a:ln>
                <a:solidFill>
                  <a:srgbClr val="155B79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7D15C20-0F34-73BA-C027-B02708EE0254}"/>
                </a:ext>
              </a:extLst>
            </p:cNvPr>
            <p:cNvGrpSpPr/>
            <p:nvPr/>
          </p:nvGrpSpPr>
          <p:grpSpPr>
            <a:xfrm>
              <a:off x="692689" y="3544225"/>
              <a:ext cx="6028622" cy="2977150"/>
              <a:chOff x="1079188" y="2812788"/>
              <a:chExt cx="6980730" cy="3447335"/>
            </a:xfrm>
          </p:grpSpPr>
          <p:pic>
            <p:nvPicPr>
              <p:cNvPr id="18" name="그림 17" descr="텍스트, 스크린샷, 멀티미디어 소프트웨어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69D2B625-E5A3-CFA6-4956-35ECAD5F1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188" y="2812788"/>
                <a:ext cx="6980730" cy="3447335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2E66088-B425-3D42-B22F-4FF42E995293}"/>
                  </a:ext>
                </a:extLst>
              </p:cNvPr>
              <p:cNvSpPr/>
              <p:nvPr/>
            </p:nvSpPr>
            <p:spPr>
              <a:xfrm>
                <a:off x="3425097" y="2874745"/>
                <a:ext cx="421906" cy="376438"/>
              </a:xfrm>
              <a:prstGeom prst="rect">
                <a:avLst/>
              </a:prstGeom>
              <a:solidFill>
                <a:srgbClr val="F8BABA"/>
              </a:solidFill>
              <a:ln>
                <a:solidFill>
                  <a:srgbClr val="155B79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3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80734E1-EE72-BC73-A5F3-688FB4C1BB9C}"/>
                  </a:ext>
                </a:extLst>
              </p:cNvPr>
              <p:cNvSpPr/>
              <p:nvPr/>
            </p:nvSpPr>
            <p:spPr>
              <a:xfrm>
                <a:off x="7539896" y="5555315"/>
                <a:ext cx="421906" cy="376438"/>
              </a:xfrm>
              <a:prstGeom prst="rect">
                <a:avLst/>
              </a:prstGeom>
              <a:solidFill>
                <a:srgbClr val="F8BABA"/>
              </a:solidFill>
              <a:ln>
                <a:solidFill>
                  <a:srgbClr val="155B79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4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0942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660231" y="1005648"/>
            <a:ext cx="3429293" cy="523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현재 로그인한 아이디의 장바구니 리스트 보여주기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선택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전체 선택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선택된 상품 삭제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상품에 대한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결제 페이지로 이동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해당상품 삭제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장바구니 목록 모두 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삭제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7. 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체크된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상품들 총합가격정보 보여주기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상품 장바구니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0283" y="1320799"/>
            <a:ext cx="8342281" cy="5069841"/>
            <a:chOff x="0" y="447039"/>
            <a:chExt cx="9296400" cy="5649686"/>
          </a:xfrm>
        </p:grpSpPr>
        <p:pic>
          <p:nvPicPr>
            <p:cNvPr id="34" name="그림 33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4198D407-A669-A837-6654-BE6EF6A21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7039"/>
              <a:ext cx="9296400" cy="5649686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D7A6FF5-B6E3-45B0-9047-016193ADFE2B}"/>
                </a:ext>
              </a:extLst>
            </p:cNvPr>
            <p:cNvSpPr/>
            <p:nvPr/>
          </p:nvSpPr>
          <p:spPr>
            <a:xfrm>
              <a:off x="1680048" y="1939179"/>
              <a:ext cx="363777" cy="328504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4264F5-5B13-1C4B-2DE4-52B6CCB0CA62}"/>
                </a:ext>
              </a:extLst>
            </p:cNvPr>
            <p:cNvSpPr/>
            <p:nvPr/>
          </p:nvSpPr>
          <p:spPr>
            <a:xfrm>
              <a:off x="4771719" y="1939179"/>
              <a:ext cx="363777" cy="328504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117C6DB-9F39-447E-7E2F-BD902504DADD}"/>
                </a:ext>
              </a:extLst>
            </p:cNvPr>
            <p:cNvSpPr/>
            <p:nvPr/>
          </p:nvSpPr>
          <p:spPr>
            <a:xfrm>
              <a:off x="4771719" y="2399648"/>
              <a:ext cx="363777" cy="328504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20B1DBA-38DC-F9BB-5628-F5670596B691}"/>
                </a:ext>
              </a:extLst>
            </p:cNvPr>
            <p:cNvSpPr/>
            <p:nvPr/>
          </p:nvSpPr>
          <p:spPr>
            <a:xfrm>
              <a:off x="4771719" y="3644100"/>
              <a:ext cx="363777" cy="328504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D52E533-635E-E84C-D962-B69ABC7970BA}"/>
                </a:ext>
              </a:extLst>
            </p:cNvPr>
            <p:cNvSpPr/>
            <p:nvPr/>
          </p:nvSpPr>
          <p:spPr>
            <a:xfrm>
              <a:off x="4771719" y="4653422"/>
              <a:ext cx="363777" cy="328504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91EAABC-5E51-0C92-0533-45BBA99AE67B}"/>
                </a:ext>
              </a:extLst>
            </p:cNvPr>
            <p:cNvSpPr/>
            <p:nvPr/>
          </p:nvSpPr>
          <p:spPr>
            <a:xfrm>
              <a:off x="928934" y="1601719"/>
              <a:ext cx="363777" cy="328504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B91228-FCC7-A71C-DE85-52822DDAF45A}"/>
                </a:ext>
              </a:extLst>
            </p:cNvPr>
            <p:cNvSpPr/>
            <p:nvPr/>
          </p:nvSpPr>
          <p:spPr>
            <a:xfrm>
              <a:off x="7232146" y="1834022"/>
              <a:ext cx="363777" cy="328504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707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415885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509718" y="562690"/>
            <a:ext cx="3429293" cy="25299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1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배송 주소 입력하기</a:t>
            </a:r>
          </a:p>
          <a:p>
            <a:pPr>
              <a:lnSpc>
                <a:spcPct val="110000"/>
              </a:lnSpc>
            </a:pP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2. 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주문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아이템 정보를 간단히</a:t>
            </a: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  보여주기</a:t>
            </a:r>
          </a:p>
          <a:p>
            <a:pPr>
              <a:lnSpc>
                <a:spcPct val="110000"/>
              </a:lnSpc>
            </a:pP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3.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현재 가지고 있는 포인트를</a:t>
            </a:r>
          </a:p>
          <a:p>
            <a:pPr>
              <a:lnSpc>
                <a:spcPct val="110000"/>
              </a:lnSpc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불러와서 보여준 후,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사용할</a:t>
            </a:r>
          </a:p>
          <a:p>
            <a:pPr>
              <a:lnSpc>
                <a:spcPct val="11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   수 있게 해주기</a:t>
            </a: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결제 페이지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A6CC28-096B-591D-B4FE-3A15C9243D07}"/>
              </a:ext>
            </a:extLst>
          </p:cNvPr>
          <p:cNvSpPr/>
          <p:nvPr/>
        </p:nvSpPr>
        <p:spPr>
          <a:xfrm>
            <a:off x="7290024" y="5466614"/>
            <a:ext cx="271608" cy="21675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rgbClr val="FF0000"/>
                </a:solidFill>
                <a:ea typeface="맑은 고딕"/>
              </a:rPr>
              <a:t>6</a:t>
            </a:r>
            <a:endParaRPr lang="ko-KR" altLang="en-US" dirty="0">
              <a:solidFill>
                <a:srgbClr val="FF0000"/>
              </a:solidFill>
              <a:ea typeface="맑은 고딕"/>
            </a:endParaRPr>
          </a:p>
        </p:txBody>
      </p:sp>
      <p:pic>
        <p:nvPicPr>
          <p:cNvPr id="28" name="그림 2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4EE68CA-99F0-1C23-5AF8-ED25D3B4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40" y="433564"/>
            <a:ext cx="4783758" cy="2443529"/>
          </a:xfrm>
          <a:prstGeom prst="rect">
            <a:avLst/>
          </a:prstGeom>
        </p:spPr>
      </p:pic>
      <p:pic>
        <p:nvPicPr>
          <p:cNvPr id="30" name="그림 2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367FCC1-2F1D-9D92-AB9E-E9CC0C67D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52" y="2879575"/>
            <a:ext cx="4788821" cy="2816702"/>
          </a:xfrm>
          <a:prstGeom prst="rect">
            <a:avLst/>
          </a:prstGeom>
        </p:spPr>
      </p:pic>
      <p:pic>
        <p:nvPicPr>
          <p:cNvPr id="31" name="그림 3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87CD387-A99B-F25D-A710-F3C367847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203" y="5702300"/>
            <a:ext cx="4788821" cy="8988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A8309B-19A7-7195-8418-94AE217411BE}"/>
              </a:ext>
            </a:extLst>
          </p:cNvPr>
          <p:cNvSpPr/>
          <p:nvPr/>
        </p:nvSpPr>
        <p:spPr>
          <a:xfrm>
            <a:off x="3852318" y="1111221"/>
            <a:ext cx="292962" cy="290859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5FAA36-A578-E37D-3BB6-ED74BACDC11B}"/>
              </a:ext>
            </a:extLst>
          </p:cNvPr>
          <p:cNvSpPr/>
          <p:nvPr/>
        </p:nvSpPr>
        <p:spPr>
          <a:xfrm>
            <a:off x="3941468" y="2962511"/>
            <a:ext cx="292962" cy="290859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42B74D-F80B-D73B-47CC-1B4F0AFCF4D3}"/>
              </a:ext>
            </a:extLst>
          </p:cNvPr>
          <p:cNvSpPr/>
          <p:nvPr/>
        </p:nvSpPr>
        <p:spPr>
          <a:xfrm>
            <a:off x="6593602" y="4166164"/>
            <a:ext cx="292962" cy="290859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6436EE-1237-564E-165A-BA67F1D46C6F}"/>
              </a:ext>
            </a:extLst>
          </p:cNvPr>
          <p:cNvSpPr/>
          <p:nvPr/>
        </p:nvSpPr>
        <p:spPr>
          <a:xfrm>
            <a:off x="6117936" y="6353798"/>
            <a:ext cx="292962" cy="290859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76380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89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-</a:t>
            </a:r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회원정보확인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A99CD-DEB5-F0F6-E824-880DA4D6B9EF}"/>
              </a:ext>
            </a:extLst>
          </p:cNvPr>
          <p:cNvSpPr txBox="1"/>
          <p:nvPr/>
        </p:nvSpPr>
        <p:spPr>
          <a:xfrm>
            <a:off x="8778705" y="2325296"/>
            <a:ext cx="2981907" cy="2197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한 유저의 회원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정보를 데이터베이스에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서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불러와서 보여준다</a:t>
            </a:r>
          </a:p>
          <a:p>
            <a:pPr>
              <a:lnSpc>
                <a:spcPct val="110000"/>
              </a:lnSpc>
            </a:pP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2.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수정 버튼을 누르면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수정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 폼을 보여준다</a:t>
            </a:r>
            <a:r>
              <a:rPr lang="ko-KR" altLang="en-US" dirty="0">
                <a:ea typeface="맑은 고딕"/>
              </a:rPr>
              <a:t>.</a:t>
            </a:r>
          </a:p>
          <a:p>
            <a:endParaRPr lang="en-US" altLang="ko-KR" dirty="0"/>
          </a:p>
        </p:txBody>
      </p:sp>
      <p:pic>
        <p:nvPicPr>
          <p:cNvPr id="15" name="그림 14" descr="텍스트, 스크린샷, 의자이(가) 표시된 사진&#10;&#10;자동 생성된 설명">
            <a:extLst>
              <a:ext uri="{FF2B5EF4-FFF2-40B4-BE49-F238E27FC236}">
                <a16:creationId xmlns:a16="http://schemas.microsoft.com/office/drawing/2014/main" id="{E1C772FD-DD0A-2B07-5696-CCEEE80F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9" y="1396604"/>
            <a:ext cx="6969759" cy="51608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0A6FC3-A152-FE09-05CF-DEFB3BCF4A95}"/>
              </a:ext>
            </a:extLst>
          </p:cNvPr>
          <p:cNvSpPr/>
          <p:nvPr/>
        </p:nvSpPr>
        <p:spPr>
          <a:xfrm>
            <a:off x="4658629" y="3479298"/>
            <a:ext cx="361968" cy="318924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9F8A23F-E4A0-08E9-1508-27448434CD06}"/>
              </a:ext>
            </a:extLst>
          </p:cNvPr>
          <p:cNvCxnSpPr/>
          <p:nvPr/>
        </p:nvCxnSpPr>
        <p:spPr>
          <a:xfrm>
            <a:off x="4195724" y="2599817"/>
            <a:ext cx="559051" cy="824242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EE53E6F-246D-2007-F949-37089E109E35}"/>
              </a:ext>
            </a:extLst>
          </p:cNvPr>
          <p:cNvCxnSpPr>
            <a:cxnSpLocks/>
          </p:cNvCxnSpPr>
          <p:nvPr/>
        </p:nvCxnSpPr>
        <p:spPr>
          <a:xfrm flipV="1">
            <a:off x="4281732" y="3853461"/>
            <a:ext cx="473043" cy="659393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7CD7D-672F-6A76-141C-E195B99A5510}"/>
              </a:ext>
            </a:extLst>
          </p:cNvPr>
          <p:cNvSpPr/>
          <p:nvPr/>
        </p:nvSpPr>
        <p:spPr>
          <a:xfrm>
            <a:off x="2310112" y="4761076"/>
            <a:ext cx="361968" cy="318924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837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89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-</a:t>
            </a:r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회원정보 수정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A99CD-DEB5-F0F6-E824-880DA4D6B9EF}"/>
              </a:ext>
            </a:extLst>
          </p:cNvPr>
          <p:cNvSpPr txBox="1"/>
          <p:nvPr/>
        </p:nvSpPr>
        <p:spPr>
          <a:xfrm>
            <a:off x="8892566" y="1005648"/>
            <a:ext cx="2981907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변경하고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싶은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비밀번호를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후 비밀번호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확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인 칸에서도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일치해야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변경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가능</a:t>
            </a:r>
            <a:endParaRPr lang="ko-KR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      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 startAt="2"/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변경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사항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저장하기를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누르면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현재 로그인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되어있는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유저의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정보에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입력한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정보들을 업데이트한다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3.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돌아가기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버튼을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누르면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마이페이지에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회원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를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보여주는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곳으로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돌아간다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endParaRPr lang="en-US" altLang="ko-KR" dirty="0"/>
          </a:p>
        </p:txBody>
      </p:sp>
      <p:pic>
        <p:nvPicPr>
          <p:cNvPr id="22" name="그림 21" descr="텍스트, 의자, 스크린샷, 가구이(가) 표시된 사진&#10;&#10;자동 생성된 설명">
            <a:extLst>
              <a:ext uri="{FF2B5EF4-FFF2-40B4-BE49-F238E27FC236}">
                <a16:creationId xmlns:a16="http://schemas.microsoft.com/office/drawing/2014/main" id="{51E9D08C-3596-BB3D-2EA5-F7152C326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1" y="1290828"/>
            <a:ext cx="7274560" cy="535446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53EEBA-BF2F-1D69-83EE-CDD6756DA6CB}"/>
              </a:ext>
            </a:extLst>
          </p:cNvPr>
          <p:cNvSpPr/>
          <p:nvPr/>
        </p:nvSpPr>
        <p:spPr>
          <a:xfrm>
            <a:off x="4423045" y="3475555"/>
            <a:ext cx="395807" cy="339453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C8C03D8-DAAA-E7E5-61AB-5A859B8F2AA2}"/>
              </a:ext>
            </a:extLst>
          </p:cNvPr>
          <p:cNvCxnSpPr/>
          <p:nvPr/>
        </p:nvCxnSpPr>
        <p:spPr>
          <a:xfrm>
            <a:off x="4079192" y="3044658"/>
            <a:ext cx="343853" cy="367158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5A942F-D55D-FC86-928C-973069A3D382}"/>
              </a:ext>
            </a:extLst>
          </p:cNvPr>
          <p:cNvCxnSpPr/>
          <p:nvPr/>
        </p:nvCxnSpPr>
        <p:spPr>
          <a:xfrm flipV="1">
            <a:off x="4079192" y="3897256"/>
            <a:ext cx="343853" cy="27306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FB72D8-800E-0B4F-C2DB-2FBC1E6C4512}"/>
              </a:ext>
            </a:extLst>
          </p:cNvPr>
          <p:cNvSpPr/>
          <p:nvPr/>
        </p:nvSpPr>
        <p:spPr>
          <a:xfrm>
            <a:off x="1424031" y="6071509"/>
            <a:ext cx="395807" cy="339453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F0D72B-B0B2-1A3D-FD52-5ADA8DF4A239}"/>
              </a:ext>
            </a:extLst>
          </p:cNvPr>
          <p:cNvSpPr/>
          <p:nvPr/>
        </p:nvSpPr>
        <p:spPr>
          <a:xfrm>
            <a:off x="3119553" y="6071506"/>
            <a:ext cx="395807" cy="339453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136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89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-</a:t>
            </a:r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예약내역확인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A99CD-DEB5-F0F6-E824-880DA4D6B9EF}"/>
              </a:ext>
            </a:extLst>
          </p:cNvPr>
          <p:cNvSpPr txBox="1"/>
          <p:nvPr/>
        </p:nvSpPr>
        <p:spPr>
          <a:xfrm>
            <a:off x="8892567" y="1111443"/>
            <a:ext cx="2981907" cy="4635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유저의 데이터베이스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에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저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장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된 예약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내역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에서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캠핑장의 정보를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보여준다</a:t>
            </a:r>
            <a:endParaRPr lang="ko-KR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 startAt="2"/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저장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되어 있는 예약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날짜를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 보여줌</a:t>
            </a:r>
            <a:endParaRPr lang="ko-KR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 startAt="3"/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리뷰 쓰기를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누르면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리뷰 쓰는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폼을 띄워 줌</a:t>
            </a:r>
          </a:p>
          <a:p>
            <a:pPr>
              <a:lnSpc>
                <a:spcPct val="110000"/>
              </a:lnSpc>
            </a:pP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 startAt="4"/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아직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예약 일자가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지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나지 않았다면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예약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취소가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가능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23" name="그림 22" descr="텍스트, 스크린샷, 의자이(가) 표시된 사진&#10;&#10;자동 생성된 설명">
            <a:extLst>
              <a:ext uri="{FF2B5EF4-FFF2-40B4-BE49-F238E27FC236}">
                <a16:creationId xmlns:a16="http://schemas.microsoft.com/office/drawing/2014/main" id="{388CB395-993A-BA8D-FDBA-E08431C2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1" y="1297510"/>
            <a:ext cx="7294880" cy="5399404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D55E8D-3011-913B-FEA5-4D0B653038BE}"/>
              </a:ext>
            </a:extLst>
          </p:cNvPr>
          <p:cNvSpPr/>
          <p:nvPr/>
        </p:nvSpPr>
        <p:spPr>
          <a:xfrm>
            <a:off x="1684744" y="1834342"/>
            <a:ext cx="286296" cy="29925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5089E7-17B9-D4C5-FDFF-9E37788EB8CF}"/>
              </a:ext>
            </a:extLst>
          </p:cNvPr>
          <p:cNvSpPr/>
          <p:nvPr/>
        </p:nvSpPr>
        <p:spPr>
          <a:xfrm>
            <a:off x="3279175" y="2204729"/>
            <a:ext cx="286296" cy="29925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A0935D-569E-0A68-77F3-0D441627D82D}"/>
              </a:ext>
            </a:extLst>
          </p:cNvPr>
          <p:cNvSpPr/>
          <p:nvPr/>
        </p:nvSpPr>
        <p:spPr>
          <a:xfrm>
            <a:off x="4012897" y="3043834"/>
            <a:ext cx="286296" cy="29925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865338-A477-4BCB-84F4-FCF90F0D24C3}"/>
              </a:ext>
            </a:extLst>
          </p:cNvPr>
          <p:cNvSpPr/>
          <p:nvPr/>
        </p:nvSpPr>
        <p:spPr>
          <a:xfrm>
            <a:off x="3956456" y="5668297"/>
            <a:ext cx="286296" cy="29925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4060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유사 사이트 분석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503D2C-B721-4957-883B-39D949B0E9B2}"/>
              </a:ext>
            </a:extLst>
          </p:cNvPr>
          <p:cNvSpPr/>
          <p:nvPr/>
        </p:nvSpPr>
        <p:spPr>
          <a:xfrm>
            <a:off x="1039622" y="1612374"/>
            <a:ext cx="4902200" cy="2235195"/>
          </a:xfrm>
          <a:prstGeom prst="rect">
            <a:avLst/>
          </a:prstGeom>
          <a:solidFill>
            <a:srgbClr val="8BB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02DB66-59E5-4675-80BD-A6656D458E1A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rgbClr val="F8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33777" y="3259771"/>
            <a:ext cx="1267612" cy="482600"/>
            <a:chOff x="4703915" y="3254752"/>
            <a:chExt cx="1308789" cy="4826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C0D5E58-3B5E-4C55-BCF2-B0E7DC913F6F}"/>
                </a:ext>
              </a:extLst>
            </p:cNvPr>
            <p:cNvSpPr/>
            <p:nvPr/>
          </p:nvSpPr>
          <p:spPr>
            <a:xfrm>
              <a:off x="4703915" y="3254752"/>
              <a:ext cx="1308789" cy="4826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6EAEA0-E850-4846-AA2B-60B7F9BE7036}"/>
                </a:ext>
              </a:extLst>
            </p:cNvPr>
            <p:cNvSpPr txBox="1"/>
            <p:nvPr/>
          </p:nvSpPr>
          <p:spPr>
            <a:xfrm>
              <a:off x="4813929" y="3270238"/>
              <a:ext cx="1088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bg1"/>
                  </a:solidFill>
                  <a:latin typeface="+mj-lt"/>
                </a:rPr>
                <a:t>고캠핑</a:t>
              </a:r>
              <a:endParaRPr lang="ko-KR" alt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365734" y="3270238"/>
            <a:ext cx="871926" cy="482600"/>
            <a:chOff x="6336295" y="3232466"/>
            <a:chExt cx="871926" cy="4826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1A4C623-CCA5-4027-998B-C2B1A1BAB227}"/>
                </a:ext>
              </a:extLst>
            </p:cNvPr>
            <p:cNvSpPr/>
            <p:nvPr/>
          </p:nvSpPr>
          <p:spPr>
            <a:xfrm>
              <a:off x="6336295" y="3232466"/>
              <a:ext cx="871926" cy="4826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F2581F-12D4-4045-8EA1-74DDC8B0F1C2}"/>
                </a:ext>
              </a:extLst>
            </p:cNvPr>
            <p:cNvSpPr txBox="1"/>
            <p:nvPr/>
          </p:nvSpPr>
          <p:spPr>
            <a:xfrm>
              <a:off x="6378560" y="3242934"/>
              <a:ext cx="787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bg1"/>
                  </a:solidFill>
                  <a:latin typeface="+mj-lt"/>
                </a:rPr>
                <a:t>캠핏</a:t>
              </a:r>
              <a:endParaRPr lang="ko-KR" alt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0572937-DEDB-427F-BFF5-E675FA102620}"/>
              </a:ext>
            </a:extLst>
          </p:cNvPr>
          <p:cNvSpPr txBox="1"/>
          <p:nvPr/>
        </p:nvSpPr>
        <p:spPr>
          <a:xfrm>
            <a:off x="1312409" y="1872781"/>
            <a:ext cx="318548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캠핑장만</a:t>
            </a:r>
            <a:r>
              <a:rPr lang="ko-KR" altLang="en-US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모여 있음</a:t>
            </a:r>
            <a:endParaRPr lang="en-US" altLang="ko-KR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캠핑용품 따로 판매하지 않음</a:t>
            </a:r>
            <a:endParaRPr lang="en-US" altLang="ko-KR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웹 버전이 따로 있음</a:t>
            </a:r>
            <a:endParaRPr lang="en-US" altLang="ko-KR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B8A07D-A477-49A8-AFA6-289ABCFD8AFD}"/>
              </a:ext>
            </a:extLst>
          </p:cNvPr>
          <p:cNvSpPr txBox="1"/>
          <p:nvPr/>
        </p:nvSpPr>
        <p:spPr>
          <a:xfrm>
            <a:off x="8081727" y="1872781"/>
            <a:ext cx="27622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캠핑장만</a:t>
            </a:r>
            <a:r>
              <a:rPr lang="ko-KR" altLang="en-US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모여 있음</a:t>
            </a:r>
            <a:endParaRPr lang="en-US" altLang="ko-KR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캠핑용품 구매 가능</a:t>
            </a:r>
            <a:endParaRPr lang="en-US" altLang="ko-KR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웹 버전이 없어 웹에서도</a:t>
            </a:r>
            <a:endParaRPr lang="en-US" altLang="ko-KR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모바일로 보임</a:t>
            </a:r>
            <a:endParaRPr lang="en-US" altLang="ko-KR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71650" y="4333875"/>
            <a:ext cx="5691378" cy="1781175"/>
            <a:chOff x="3490722" y="4333875"/>
            <a:chExt cx="5691378" cy="178117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90722" y="4333875"/>
              <a:ext cx="5691378" cy="1781175"/>
            </a:xfrm>
            <a:prstGeom prst="roundRect">
              <a:avLst/>
            </a:prstGeom>
            <a:solidFill>
              <a:srgbClr val="155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88412" y="4487372"/>
              <a:ext cx="509599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spc="-15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캠핑장만</a:t>
              </a:r>
              <a:r>
                <a:rPr lang="ko-KR" altLang="en-US" sz="2000" b="1" spc="-15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 모여있어 검색 및 예약이 가능하고</a:t>
              </a:r>
              <a:r>
                <a:rPr lang="en-US" altLang="ko-KR" sz="2000" b="1" spc="-15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spc="-15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캠핑용품 구매도 한 사이트 내에서 가능한 </a:t>
              </a:r>
              <a:endParaRPr lang="en-US" altLang="ko-KR" sz="2000" b="1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spc="-15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웹 </a:t>
              </a:r>
              <a:r>
                <a:rPr lang="en-US" altLang="ko-KR" sz="2000" b="1" spc="-15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sz="2000" b="1" spc="-15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모바일 버전이 있는 사이트 제작</a:t>
              </a:r>
              <a:endParaRPr lang="ko-KR" altLang="en-US" sz="2000" b="1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444" y="820982"/>
            <a:ext cx="26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155B79"/>
                </a:solidFill>
                <a:latin typeface="+mj-ea"/>
                <a:ea typeface="+mj-ea"/>
              </a:rPr>
              <a:t>마이페이지</a:t>
            </a:r>
            <a:r>
              <a:rPr lang="en-US" altLang="ko-KR" dirty="0" smtClean="0">
                <a:solidFill>
                  <a:srgbClr val="155B79"/>
                </a:solidFill>
                <a:latin typeface="+mj-ea"/>
                <a:ea typeface="+mj-ea"/>
              </a:rPr>
              <a:t>-</a:t>
            </a:r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찜 모아보기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A99CD-DEB5-F0F6-E824-880DA4D6B9EF}"/>
              </a:ext>
            </a:extLst>
          </p:cNvPr>
          <p:cNvSpPr txBox="1"/>
          <p:nvPr/>
        </p:nvSpPr>
        <p:spPr>
          <a:xfrm>
            <a:off x="8984948" y="1415586"/>
            <a:ext cx="2797143" cy="372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현재 로그인한 유저의 캠핑장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찜목록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보여주기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캠핑장 찜목록에서   삭제하기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현재 로그인한 유저의 상품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찜목록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보여주기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상품 찜목록에서      삭제하기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21" name="그림 20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B18AB305-3238-205B-176B-9BA43EB347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94" y="1307020"/>
            <a:ext cx="5458645" cy="27488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C41E42-D444-71E2-F339-49E8017DDFB7}"/>
              </a:ext>
            </a:extLst>
          </p:cNvPr>
          <p:cNvSpPr/>
          <p:nvPr/>
        </p:nvSpPr>
        <p:spPr>
          <a:xfrm>
            <a:off x="1957842" y="1606914"/>
            <a:ext cx="236718" cy="293005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124F92-5493-35B4-71A6-AADC6E45D326}"/>
              </a:ext>
            </a:extLst>
          </p:cNvPr>
          <p:cNvSpPr/>
          <p:nvPr/>
        </p:nvSpPr>
        <p:spPr>
          <a:xfrm>
            <a:off x="4320835" y="1986454"/>
            <a:ext cx="257282" cy="330346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832684-30E3-3B73-6BAA-07A1AF45EB43}"/>
              </a:ext>
            </a:extLst>
          </p:cNvPr>
          <p:cNvCxnSpPr>
            <a:cxnSpLocks/>
          </p:cNvCxnSpPr>
          <p:nvPr/>
        </p:nvCxnSpPr>
        <p:spPr>
          <a:xfrm flipH="1">
            <a:off x="1418639" y="1789031"/>
            <a:ext cx="539203" cy="7251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2" name="그림 3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DB4B40E-1844-C97A-532B-04C7BBE968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6" y="4027432"/>
            <a:ext cx="5268816" cy="283972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FE19C0-8BE3-52BC-AF01-3526A841A28C}"/>
              </a:ext>
            </a:extLst>
          </p:cNvPr>
          <p:cNvSpPr/>
          <p:nvPr/>
        </p:nvSpPr>
        <p:spPr>
          <a:xfrm>
            <a:off x="1881985" y="4094609"/>
            <a:ext cx="275566" cy="326887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44F3A5-EE66-8DA7-EB3E-224E338B154A}"/>
              </a:ext>
            </a:extLst>
          </p:cNvPr>
          <p:cNvSpPr/>
          <p:nvPr/>
        </p:nvSpPr>
        <p:spPr>
          <a:xfrm>
            <a:off x="3975861" y="4703330"/>
            <a:ext cx="228867" cy="293969"/>
          </a:xfrm>
          <a:prstGeom prst="rect">
            <a:avLst/>
          </a:prstGeom>
          <a:solidFill>
            <a:srgbClr val="F8BABA"/>
          </a:solidFill>
          <a:ln>
            <a:solidFill>
              <a:srgbClr val="155B79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AE2E38-6E8A-AE47-F143-204C9A785B1D}"/>
              </a:ext>
            </a:extLst>
          </p:cNvPr>
          <p:cNvCxnSpPr>
            <a:cxnSpLocks/>
          </p:cNvCxnSpPr>
          <p:nvPr/>
        </p:nvCxnSpPr>
        <p:spPr>
          <a:xfrm flipH="1">
            <a:off x="1494538" y="4460276"/>
            <a:ext cx="525230" cy="10624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23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575040" y="2262494"/>
            <a:ext cx="3626183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현재 로그인한 유저의 리뷰 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보여주기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리뷰 제목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내용 수정하기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리뷰 삭제하기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785EF-587E-72A1-AAA1-D0AA6639FC20}"/>
              </a:ext>
            </a:extLst>
          </p:cNvPr>
          <p:cNvSpPr txBox="1"/>
          <p:nvPr/>
        </p:nvSpPr>
        <p:spPr>
          <a:xfrm>
            <a:off x="823646" y="830135"/>
            <a:ext cx="342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55B79"/>
                </a:solidFill>
                <a:latin typeface="+mj-ea"/>
                <a:ea typeface="+mj-ea"/>
              </a:rPr>
              <a:t>마이페이지 </a:t>
            </a:r>
            <a:r>
              <a:rPr lang="en-US" altLang="ko-KR" dirty="0">
                <a:solidFill>
                  <a:srgbClr val="155B79"/>
                </a:solidFill>
                <a:latin typeface="+mj-ea"/>
                <a:ea typeface="+mj-ea"/>
              </a:rPr>
              <a:t>– </a:t>
            </a:r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리뷰 페이지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AE2E38-6E8A-AE47-F143-204C9A785B1D}"/>
              </a:ext>
            </a:extLst>
          </p:cNvPr>
          <p:cNvCxnSpPr>
            <a:cxnSpLocks/>
          </p:cNvCxnSpPr>
          <p:nvPr/>
        </p:nvCxnSpPr>
        <p:spPr>
          <a:xfrm flipH="1">
            <a:off x="823646" y="3627156"/>
            <a:ext cx="525230" cy="10624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54656" y="1300479"/>
            <a:ext cx="8411161" cy="4395833"/>
            <a:chOff x="0" y="1182007"/>
            <a:chExt cx="8598971" cy="4493986"/>
          </a:xfrm>
        </p:grpSpPr>
        <p:pic>
          <p:nvPicPr>
            <p:cNvPr id="13" name="그림 12" descr="텍스트, 스크린샷, 소프트웨어, 운영 체제이(가) 표시된 사진&#10;&#10;자동 생성된 설명">
              <a:extLst>
                <a:ext uri="{FF2B5EF4-FFF2-40B4-BE49-F238E27FC236}">
                  <a16:creationId xmlns:a16="http://schemas.microsoft.com/office/drawing/2014/main" id="{ACAA334F-0DB8-8404-48A6-0A689EAF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82007"/>
              <a:ext cx="8598971" cy="4493986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4313F36-58F1-7A8F-2E76-8B014C26D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028" y="1981200"/>
              <a:ext cx="827315" cy="20247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14D30-1375-6D7D-D249-8D93C020AFA3}"/>
                </a:ext>
              </a:extLst>
            </p:cNvPr>
            <p:cNvSpPr/>
            <p:nvPr/>
          </p:nvSpPr>
          <p:spPr>
            <a:xfrm>
              <a:off x="1758043" y="1578646"/>
              <a:ext cx="296248" cy="299287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43B0A8-1A3E-6A86-2E73-E733E10DB442}"/>
                </a:ext>
              </a:extLst>
            </p:cNvPr>
            <p:cNvSpPr/>
            <p:nvPr/>
          </p:nvSpPr>
          <p:spPr>
            <a:xfrm>
              <a:off x="5493140" y="2419602"/>
              <a:ext cx="296248" cy="299287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8D429C7-F7A0-F0BF-E5B4-758466C890AF}"/>
                </a:ext>
              </a:extLst>
            </p:cNvPr>
            <p:cNvSpPr/>
            <p:nvPr/>
          </p:nvSpPr>
          <p:spPr>
            <a:xfrm>
              <a:off x="4395867" y="2419602"/>
              <a:ext cx="296248" cy="299287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80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75040" y="0"/>
            <a:ext cx="3616960" cy="6858000"/>
          </a:xfrm>
          <a:prstGeom prst="rect">
            <a:avLst/>
          </a:prstGeom>
          <a:solidFill>
            <a:srgbClr val="F8BABA"/>
          </a:solidFill>
          <a:ln>
            <a:solidFill>
              <a:srgbClr val="F8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스토리보드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10CD9-5E1D-5271-6A47-715C59D6E31C}"/>
              </a:ext>
            </a:extLst>
          </p:cNvPr>
          <p:cNvSpPr txBox="1"/>
          <p:nvPr/>
        </p:nvSpPr>
        <p:spPr>
          <a:xfrm>
            <a:off x="8575040" y="2262494"/>
            <a:ext cx="36261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해당 유저가 가진 포인트를 보여주는 창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쇼핑결제페이지에서 사용 가능합니다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785EF-587E-72A1-AAA1-D0AA6639FC20}"/>
              </a:ext>
            </a:extLst>
          </p:cNvPr>
          <p:cNvSpPr txBox="1"/>
          <p:nvPr/>
        </p:nvSpPr>
        <p:spPr>
          <a:xfrm>
            <a:off x="823646" y="830135"/>
            <a:ext cx="342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55B79"/>
                </a:solidFill>
                <a:latin typeface="+mj-ea"/>
                <a:ea typeface="+mj-ea"/>
              </a:rPr>
              <a:t>마이페이지 </a:t>
            </a:r>
            <a:r>
              <a:rPr lang="en-US" altLang="ko-KR" dirty="0">
                <a:solidFill>
                  <a:srgbClr val="155B79"/>
                </a:solidFill>
                <a:latin typeface="+mj-ea"/>
                <a:ea typeface="+mj-ea"/>
              </a:rPr>
              <a:t>– </a:t>
            </a:r>
            <a:r>
              <a:rPr lang="ko-KR" altLang="en-US" dirty="0" smtClean="0">
                <a:solidFill>
                  <a:srgbClr val="155B79"/>
                </a:solidFill>
                <a:latin typeface="+mj-ea"/>
                <a:ea typeface="+mj-ea"/>
              </a:rPr>
              <a:t>포인트 페이지</a:t>
            </a:r>
            <a:endParaRPr lang="ko-KR" altLang="en-US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1280" y="1784242"/>
            <a:ext cx="8484537" cy="4174426"/>
            <a:chOff x="0" y="1341787"/>
            <a:chExt cx="8608913" cy="417442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7598197-6EDC-2DD9-D920-EF2FA9F1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41787"/>
              <a:ext cx="8608913" cy="417442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E8E2156-C22B-F5D5-4944-8816398DDFCE}"/>
                </a:ext>
              </a:extLst>
            </p:cNvPr>
            <p:cNvSpPr/>
            <p:nvPr/>
          </p:nvSpPr>
          <p:spPr>
            <a:xfrm>
              <a:off x="1297150" y="2783293"/>
              <a:ext cx="269808" cy="269292"/>
            </a:xfrm>
            <a:prstGeom prst="rect">
              <a:avLst/>
            </a:prstGeom>
            <a:solidFill>
              <a:srgbClr val="F8BABA"/>
            </a:solidFill>
            <a:ln>
              <a:solidFill>
                <a:srgbClr val="155B79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AE2E38-6E8A-AE47-F143-204C9A785B1D}"/>
              </a:ext>
            </a:extLst>
          </p:cNvPr>
          <p:cNvCxnSpPr>
            <a:cxnSpLocks/>
          </p:cNvCxnSpPr>
          <p:nvPr/>
        </p:nvCxnSpPr>
        <p:spPr>
          <a:xfrm flipH="1">
            <a:off x="823646" y="3627156"/>
            <a:ext cx="525230" cy="10624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79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78656" y="1375822"/>
            <a:ext cx="4634688" cy="2689064"/>
            <a:chOff x="708296" y="2630464"/>
            <a:chExt cx="4634688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1984332" y="4435931"/>
              <a:ext cx="20826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spc="-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개발환경</a:t>
              </a:r>
              <a:endParaRPr lang="ko-KR" altLang="en-US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7505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 smtClean="0">
                  <a:solidFill>
                    <a:schemeClr val="bg1"/>
                  </a:solidFill>
                  <a:latin typeface="+mj-ea"/>
                  <a:ea typeface="+mj-ea"/>
                </a:rPr>
                <a:t>8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1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개발환경</a:t>
            </a:r>
            <a:endParaRPr lang="ko-KR" altLang="en-US" sz="32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6851" y="306915"/>
            <a:ext cx="281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786" y="1352550"/>
            <a:ext cx="24694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사용 언어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latin typeface="+mj-ea"/>
                <a:ea typeface="+mj-ea"/>
              </a:rPr>
              <a:t>Html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latin typeface="+mj-ea"/>
                <a:ea typeface="+mj-ea"/>
              </a:rPr>
              <a:t>CSS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latin typeface="+mj-ea"/>
                <a:ea typeface="+mj-ea"/>
              </a:rPr>
              <a:t>Javascript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latin typeface="+mj-ea"/>
                <a:ea typeface="+mj-ea"/>
              </a:rPr>
              <a:t>Jquery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latin typeface="+mj-ea"/>
                <a:ea typeface="+mj-ea"/>
              </a:rPr>
              <a:t>Java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latin typeface="+mj-ea"/>
                <a:ea typeface="+mj-ea"/>
              </a:rPr>
              <a:t>sql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1050" y="1352550"/>
            <a:ext cx="23622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55B79"/>
                </a:solidFill>
                <a:latin typeface="+mj-ea"/>
                <a:ea typeface="+mj-ea"/>
              </a:rPr>
              <a:t>사용한 도구</a:t>
            </a:r>
            <a:endParaRPr lang="en-US" altLang="ko-KR" sz="2800" b="1" dirty="0">
              <a:solidFill>
                <a:srgbClr val="155B79"/>
              </a:solidFill>
              <a:latin typeface="+mj-ea"/>
              <a:ea typeface="+mj-ea"/>
            </a:endParaRPr>
          </a:p>
          <a:p>
            <a:endParaRPr lang="en-US" altLang="ko-KR" sz="20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rgbClr val="155B79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j-ea"/>
                <a:ea typeface="+mj-ea"/>
              </a:rPr>
              <a:t>Vscode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j-ea"/>
                <a:ea typeface="+mj-ea"/>
              </a:rPr>
              <a:t>Mysql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j-ea"/>
                <a:ea typeface="+mj-ea"/>
              </a:rPr>
              <a:t>intellyJ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j-ea"/>
                <a:ea typeface="+mj-ea"/>
              </a:rPr>
              <a:t>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2025" y="1352550"/>
            <a:ext cx="289560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55B79"/>
                </a:solidFill>
                <a:latin typeface="+mj-ea"/>
                <a:ea typeface="+mj-ea"/>
              </a:rPr>
              <a:t>사용한 기법 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또는 프레임워크</a:t>
            </a:r>
            <a:endParaRPr lang="en-US" altLang="ko-KR" sz="2800" b="1" dirty="0" smtClean="0">
              <a:solidFill>
                <a:srgbClr val="155B79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rgbClr val="155B79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j-ea"/>
                <a:ea typeface="+mj-ea"/>
              </a:rPr>
              <a:t>Ajax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j-ea"/>
                <a:ea typeface="+mj-ea"/>
              </a:rPr>
              <a:t>JSP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j-ea"/>
                <a:ea typeface="+mj-ea"/>
              </a:rPr>
              <a:t>Spring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j-ea"/>
                <a:ea typeface="+mj-ea"/>
              </a:rPr>
              <a:t>Mybatis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67582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78656" y="1375822"/>
            <a:ext cx="4634688" cy="2689064"/>
            <a:chOff x="708296" y="2630464"/>
            <a:chExt cx="4634688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2458821" y="4435931"/>
              <a:ext cx="11336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spc="-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소감</a:t>
              </a:r>
              <a:endParaRPr lang="ko-KR" altLang="en-US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7505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 smtClean="0">
                  <a:solidFill>
                    <a:schemeClr val="bg1"/>
                  </a:solidFill>
                  <a:latin typeface="+mj-ea"/>
                  <a:ea typeface="+mj-ea"/>
                </a:rPr>
                <a:t>9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31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역할분담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6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9551" y="990600"/>
            <a:ext cx="11753849" cy="5591175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6392" y="1085845"/>
            <a:ext cx="2223150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rgbClr val="155B79"/>
                </a:solidFill>
              </a:rPr>
              <a:t>팀프로젝트</a:t>
            </a:r>
            <a:r>
              <a:rPr lang="ko-KR" altLang="en-US" sz="1600" dirty="0" smtClean="0">
                <a:solidFill>
                  <a:srgbClr val="155B79"/>
                </a:solidFill>
              </a:rPr>
              <a:t> 시작에는 이해도가 부족하다고 느껴 걱정이 많이 </a:t>
            </a:r>
            <a:endParaRPr lang="en-US" altLang="ko-KR" sz="160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155B79"/>
                </a:solidFill>
              </a:rPr>
              <a:t>되었는데 프로젝트를 팀원들과 진행하면서 </a:t>
            </a:r>
            <a:r>
              <a:rPr lang="ko-KR" altLang="en-US" sz="1600" dirty="0" err="1" smtClean="0">
                <a:solidFill>
                  <a:srgbClr val="155B79"/>
                </a:solidFill>
              </a:rPr>
              <a:t>백엔드에</a:t>
            </a:r>
            <a:r>
              <a:rPr lang="ko-KR" altLang="en-US" sz="1600" dirty="0" smtClean="0">
                <a:solidFill>
                  <a:srgbClr val="155B79"/>
                </a:solidFill>
              </a:rPr>
              <a:t> 대해 많이 </a:t>
            </a:r>
            <a:endParaRPr lang="en-US" altLang="ko-KR" sz="160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155B79"/>
                </a:solidFill>
              </a:rPr>
              <a:t>배우고 이해할 수 있었던 시간이었습니다</a:t>
            </a:r>
            <a:r>
              <a:rPr lang="en-US" altLang="ko-KR" sz="1600" dirty="0" smtClean="0">
                <a:solidFill>
                  <a:srgbClr val="155B79"/>
                </a:solidFill>
              </a:rPr>
              <a:t>. </a:t>
            </a:r>
            <a:r>
              <a:rPr lang="ko-KR" altLang="en-US" sz="1600" dirty="0" smtClean="0">
                <a:solidFill>
                  <a:srgbClr val="155B79"/>
                </a:solidFill>
              </a:rPr>
              <a:t>여러가지로 많이 힘들었던 기간이었지만 더 발전할 수 있었던 기간이었던 것 같습니다</a:t>
            </a:r>
            <a:r>
              <a:rPr lang="en-US" altLang="ko-KR" sz="1600" dirty="0" smtClean="0">
                <a:solidFill>
                  <a:srgbClr val="155B79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642733" y="1085845"/>
            <a:ext cx="2223150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969074" y="1085845"/>
            <a:ext cx="2223150" cy="5400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295415" y="1085846"/>
            <a:ext cx="2223150" cy="5400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621756" y="1085847"/>
            <a:ext cx="2223150" cy="5400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392" y="1085845"/>
            <a:ext cx="222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155B79"/>
                </a:solidFill>
              </a:rPr>
              <a:t>최영현</a:t>
            </a:r>
            <a:r>
              <a:rPr lang="en-US" altLang="ko-KR" sz="2000" b="1" dirty="0" smtClean="0">
                <a:solidFill>
                  <a:srgbClr val="155B79"/>
                </a:solidFill>
              </a:rPr>
              <a:t>(</a:t>
            </a:r>
            <a:r>
              <a:rPr lang="ko-KR" altLang="en-US" sz="2000" b="1" dirty="0" smtClean="0">
                <a:solidFill>
                  <a:srgbClr val="155B79"/>
                </a:solidFill>
              </a:rPr>
              <a:t>팀장</a:t>
            </a:r>
            <a:r>
              <a:rPr lang="en-US" altLang="ko-KR" sz="2000" b="1" dirty="0" smtClean="0">
                <a:solidFill>
                  <a:srgbClr val="155B79"/>
                </a:solidFill>
              </a:rPr>
              <a:t>)</a:t>
            </a:r>
            <a:endParaRPr lang="ko-KR" altLang="en-US" sz="2000" b="1" dirty="0">
              <a:solidFill>
                <a:srgbClr val="155B79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16392" y="1505060"/>
            <a:ext cx="22096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629255" y="1085845"/>
            <a:ext cx="2223150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55B79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700" spc="-150" dirty="0" smtClean="0">
                <a:solidFill>
                  <a:srgbClr val="155B79"/>
                </a:solidFill>
              </a:rPr>
              <a:t>이번 팀프로젝트를 </a:t>
            </a:r>
            <a:endParaRPr lang="en-US" altLang="ko-KR" sz="17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spc="-150" dirty="0" smtClean="0">
                <a:solidFill>
                  <a:srgbClr val="155B79"/>
                </a:solidFill>
              </a:rPr>
              <a:t>통해 </a:t>
            </a:r>
            <a:r>
              <a:rPr lang="ko-KR" altLang="en-US" sz="1700" spc="-150" dirty="0" err="1" smtClean="0">
                <a:solidFill>
                  <a:srgbClr val="155B79"/>
                </a:solidFill>
              </a:rPr>
              <a:t>백엔드의</a:t>
            </a:r>
            <a:r>
              <a:rPr lang="ko-KR" altLang="en-US" sz="1700" spc="-150" dirty="0" smtClean="0">
                <a:solidFill>
                  <a:srgbClr val="155B79"/>
                </a:solidFill>
              </a:rPr>
              <a:t> 기본적인 구조를 이해할 수 </a:t>
            </a:r>
            <a:endParaRPr lang="en-US" altLang="ko-KR" sz="17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spc="-150" dirty="0" smtClean="0">
                <a:solidFill>
                  <a:srgbClr val="155B79"/>
                </a:solidFill>
              </a:rPr>
              <a:t>있는 좋은 경험이었습니다</a:t>
            </a:r>
            <a:r>
              <a:rPr lang="en-US" altLang="ko-KR" sz="1700" spc="-150" dirty="0" smtClean="0">
                <a:solidFill>
                  <a:srgbClr val="155B79"/>
                </a:solidFill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29255" y="1085845"/>
            <a:ext cx="222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155B79"/>
                </a:solidFill>
              </a:rPr>
              <a:t>이종민</a:t>
            </a:r>
            <a:endParaRPr lang="ko-KR" altLang="en-US" sz="2000" b="1" dirty="0">
              <a:solidFill>
                <a:srgbClr val="155B79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76725" y="1085845"/>
            <a:ext cx="2223150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solidFill>
                  <a:srgbClr val="155B79"/>
                </a:solidFill>
              </a:rPr>
              <a:t>학교에 재학 중일 때도</a:t>
            </a:r>
            <a:endParaRPr lang="en-US" altLang="ko-KR" sz="16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solidFill>
                  <a:srgbClr val="155B79"/>
                </a:solidFill>
              </a:rPr>
              <a:t>지금보다 열심히 팀 </a:t>
            </a:r>
            <a:endParaRPr lang="en-US" altLang="ko-KR" sz="16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solidFill>
                  <a:srgbClr val="155B79"/>
                </a:solidFill>
              </a:rPr>
              <a:t>프로젝트를 한 적이 </a:t>
            </a:r>
            <a:endParaRPr lang="en-US" altLang="ko-KR" sz="16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solidFill>
                  <a:srgbClr val="155B79"/>
                </a:solidFill>
              </a:rPr>
              <a:t>없다는 생각이 들 정도로 열심히 해서 많이 </a:t>
            </a:r>
            <a:endParaRPr lang="en-US" altLang="ko-KR" sz="16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solidFill>
                  <a:srgbClr val="155B79"/>
                </a:solidFill>
              </a:rPr>
              <a:t>힘들었지만 이를 통해</a:t>
            </a:r>
            <a:endParaRPr lang="en-US" altLang="ko-KR" sz="16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solidFill>
                  <a:srgbClr val="155B79"/>
                </a:solidFill>
              </a:rPr>
              <a:t>더 배워가고 성장하는 </a:t>
            </a:r>
            <a:endParaRPr lang="en-US" altLang="ko-KR" sz="16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solidFill>
                  <a:srgbClr val="155B79"/>
                </a:solidFill>
              </a:rPr>
              <a:t>시간이라 생각이 들었기에 열심히 즐겁게 할 수 있었던 기간이었습니다</a:t>
            </a:r>
            <a:r>
              <a:rPr lang="en-US" altLang="ko-KR" sz="1600" spc="-150" dirty="0" smtClean="0">
                <a:solidFill>
                  <a:srgbClr val="155B79"/>
                </a:solidFill>
              </a:rPr>
              <a:t>!</a:t>
            </a:r>
            <a:endParaRPr lang="en-US" altLang="ko-KR" sz="1600" spc="-150" dirty="0">
              <a:solidFill>
                <a:srgbClr val="155B7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76725" y="1085845"/>
            <a:ext cx="222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155B79"/>
                </a:solidFill>
              </a:rPr>
              <a:t>예이원</a:t>
            </a:r>
            <a:endParaRPr lang="ko-KR" altLang="en-US" sz="2000" b="1" dirty="0">
              <a:solidFill>
                <a:srgbClr val="155B79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91589" y="1085845"/>
            <a:ext cx="2223150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7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spc="-150" dirty="0" smtClean="0">
                <a:solidFill>
                  <a:srgbClr val="155B79"/>
                </a:solidFill>
              </a:rPr>
              <a:t>기술적인 부분에 대처하는 능력이 많이 부족하다는 걸 느끼게 된 </a:t>
            </a:r>
            <a:endParaRPr lang="en-US" altLang="ko-KR" sz="17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spc="-150" dirty="0" smtClean="0">
                <a:solidFill>
                  <a:srgbClr val="155B79"/>
                </a:solidFill>
              </a:rPr>
              <a:t>시간이었고 팀원들의 도움으로 극복해서 </a:t>
            </a:r>
            <a:endParaRPr lang="en-US" altLang="ko-KR" sz="17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spc="-150" dirty="0" smtClean="0">
                <a:solidFill>
                  <a:srgbClr val="155B79"/>
                </a:solidFill>
              </a:rPr>
              <a:t>프로젝트를 완성할 수 있었던 것 같습니다</a:t>
            </a:r>
            <a:r>
              <a:rPr lang="en-US" altLang="ko-KR" sz="1700" spc="-150" dirty="0" smtClean="0">
                <a:solidFill>
                  <a:srgbClr val="155B79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spc="-150" dirty="0" smtClean="0">
                <a:solidFill>
                  <a:srgbClr val="155B79"/>
                </a:solidFill>
              </a:rPr>
              <a:t>혼자 힘으로는 이겨낼 수 없었을 부분들을 </a:t>
            </a:r>
            <a:endParaRPr lang="en-US" altLang="ko-KR" sz="1700" spc="-15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spc="-150" dirty="0" smtClean="0">
                <a:solidFill>
                  <a:srgbClr val="155B79"/>
                </a:solidFill>
              </a:rPr>
              <a:t>팀원들과 함께 해결해 나가고 이루어 낼 수 있었던 것 같습니다</a:t>
            </a:r>
            <a:r>
              <a:rPr lang="en-US" altLang="ko-KR" sz="1700" spc="-150" dirty="0" smtClean="0">
                <a:solidFill>
                  <a:srgbClr val="155B79"/>
                </a:solidFill>
              </a:rPr>
              <a:t>.</a:t>
            </a:r>
            <a:endParaRPr lang="en-US" altLang="ko-KR" sz="1700" spc="-150" dirty="0">
              <a:solidFill>
                <a:srgbClr val="155B79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91589" y="1085845"/>
            <a:ext cx="222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155B79"/>
                </a:solidFill>
              </a:rPr>
              <a:t>김동현</a:t>
            </a:r>
            <a:endParaRPr lang="ko-KR" altLang="en-US" sz="2000" b="1" dirty="0">
              <a:solidFill>
                <a:srgbClr val="155B79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14105" y="1085845"/>
            <a:ext cx="2223150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155B79"/>
                </a:solidFill>
              </a:rPr>
              <a:t>다른 팀원들이 열정적으로 프로젝트를 해나가는 것에 비해 제 </a:t>
            </a:r>
            <a:endParaRPr lang="en-US" altLang="ko-KR" sz="160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155B79"/>
                </a:solidFill>
              </a:rPr>
              <a:t>실력이 못 따라가는 점이 너무 죄송했습니다</a:t>
            </a:r>
            <a:r>
              <a:rPr lang="en-US" altLang="ko-KR" sz="1600" dirty="0" smtClean="0">
                <a:solidFill>
                  <a:srgbClr val="155B79"/>
                </a:solidFill>
              </a:rPr>
              <a:t>. </a:t>
            </a:r>
            <a:r>
              <a:rPr lang="ko-KR" altLang="en-US" sz="1600" dirty="0" smtClean="0">
                <a:solidFill>
                  <a:srgbClr val="155B79"/>
                </a:solidFill>
              </a:rPr>
              <a:t>자기 개발시간을 더 </a:t>
            </a:r>
            <a:endParaRPr lang="en-US" altLang="ko-KR" sz="1600" dirty="0" smtClean="0">
              <a:solidFill>
                <a:srgbClr val="155B7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155B79"/>
                </a:solidFill>
              </a:rPr>
              <a:t>많이 가져야겠다는 생각을 가지게 됐습니다</a:t>
            </a:r>
            <a:r>
              <a:rPr lang="en-US" altLang="ko-KR" sz="1600" dirty="0" smtClean="0">
                <a:solidFill>
                  <a:srgbClr val="155B79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155B79"/>
                </a:solidFill>
              </a:rPr>
              <a:t>그동안 고생 많으셨습니다</a:t>
            </a:r>
            <a:r>
              <a:rPr lang="en-US" altLang="ko-KR" sz="1600" dirty="0" smtClean="0">
                <a:solidFill>
                  <a:srgbClr val="155B79"/>
                </a:solidFill>
              </a:rPr>
              <a:t>.</a:t>
            </a:r>
            <a:endParaRPr lang="ko-KR" altLang="en-US" sz="1600" dirty="0">
              <a:solidFill>
                <a:srgbClr val="155B79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14105" y="1085845"/>
            <a:ext cx="222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155B79"/>
                </a:solidFill>
              </a:rPr>
              <a:t>이동훈</a:t>
            </a:r>
            <a:endParaRPr lang="ko-KR" altLang="en-US" sz="2000" b="1" dirty="0">
              <a:solidFill>
                <a:srgbClr val="155B79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990203" y="1505060"/>
            <a:ext cx="22096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656211" y="1514585"/>
            <a:ext cx="22096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291589" y="1514585"/>
            <a:ext cx="22096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635234" y="1524110"/>
            <a:ext cx="22096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926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63576-F68D-4DEB-9EB7-8AC05AA696D3}"/>
              </a:ext>
            </a:extLst>
          </p:cNvPr>
          <p:cNvSpPr txBox="1"/>
          <p:nvPr/>
        </p:nvSpPr>
        <p:spPr>
          <a:xfrm>
            <a:off x="4343758" y="3075057"/>
            <a:ext cx="3504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442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1" y="1066800"/>
            <a:ext cx="4677099" cy="53149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54512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45360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155B79"/>
                </a:solidFill>
                <a:latin typeface="+mj-ea"/>
                <a:ea typeface="+mj-ea"/>
              </a:rPr>
              <a:t>유사 사이트 분석</a:t>
            </a:r>
            <a:endParaRPr lang="ko-KR" altLang="en-US" sz="24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4536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714746" y="1419225"/>
            <a:ext cx="3108543" cy="1581210"/>
            <a:chOff x="7210425" y="1485900"/>
            <a:chExt cx="3108543" cy="1581210"/>
          </a:xfrm>
        </p:grpSpPr>
        <p:sp>
          <p:nvSpPr>
            <p:cNvPr id="14" name="TextBox 13"/>
            <p:cNvSpPr txBox="1"/>
            <p:nvPr/>
          </p:nvSpPr>
          <p:spPr>
            <a:xfrm>
              <a:off x="7210425" y="1485900"/>
              <a:ext cx="2018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rgbClr val="155B79">
                        <a:alpha val="0"/>
                      </a:srgbClr>
                    </a:solidFill>
                  </a:ln>
                  <a:solidFill>
                    <a:srgbClr val="155B79"/>
                  </a:solidFill>
                </a:rPr>
                <a:t>- </a:t>
              </a:r>
              <a:r>
                <a:rPr lang="ko-KR" altLang="en-US" sz="2000" b="1" dirty="0" smtClean="0">
                  <a:ln>
                    <a:solidFill>
                      <a:srgbClr val="155B79">
                        <a:alpha val="0"/>
                      </a:srgbClr>
                    </a:solidFill>
                  </a:ln>
                  <a:solidFill>
                    <a:srgbClr val="155B79"/>
                  </a:solidFill>
                </a:rPr>
                <a:t>깔끔한 디자인</a:t>
              </a:r>
              <a:endParaRPr lang="ko-KR" altLang="en-US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10425" y="2076450"/>
              <a:ext cx="3108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rgbClr val="155B79">
                        <a:alpha val="0"/>
                      </a:srgbClr>
                    </a:solidFill>
                  </a:ln>
                  <a:solidFill>
                    <a:srgbClr val="155B79"/>
                  </a:solidFill>
                </a:rPr>
                <a:t>- </a:t>
              </a:r>
              <a:r>
                <a:rPr lang="ko-KR" altLang="en-US" sz="2000" b="1" dirty="0" smtClean="0">
                  <a:ln>
                    <a:solidFill>
                      <a:srgbClr val="155B79">
                        <a:alpha val="0"/>
                      </a:srgbClr>
                    </a:solidFill>
                  </a:ln>
                  <a:solidFill>
                    <a:srgbClr val="155B79"/>
                  </a:solidFill>
                </a:rPr>
                <a:t>들어오자마자 검색 가능</a:t>
              </a:r>
              <a:endParaRPr lang="ko-KR" altLang="en-US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10425" y="2667000"/>
              <a:ext cx="29402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rgbClr val="155B79">
                        <a:alpha val="0"/>
                      </a:srgbClr>
                    </a:solidFill>
                  </a:ln>
                  <a:solidFill>
                    <a:srgbClr val="155B79"/>
                  </a:solidFill>
                </a:rPr>
                <a:t>- </a:t>
              </a:r>
              <a:r>
                <a:rPr lang="ko-KR" altLang="en-US" sz="2000" b="1" dirty="0" smtClean="0">
                  <a:ln>
                    <a:solidFill>
                      <a:srgbClr val="155B79">
                        <a:alpha val="0"/>
                      </a:srgbClr>
                    </a:solidFill>
                  </a:ln>
                  <a:solidFill>
                    <a:srgbClr val="155B79"/>
                  </a:solidFill>
                </a:rPr>
                <a:t>간략한 추천 장소 소개</a:t>
              </a:r>
              <a:endParaRPr lang="ko-KR" altLang="en-US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46" y="3486150"/>
            <a:ext cx="3451411" cy="2895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34500" y="3539609"/>
            <a:ext cx="252184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rPr>
              <a:t>- </a:t>
            </a:r>
            <a:r>
              <a:rPr lang="ko-KR" altLang="en-US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rPr>
              <a:t>이미지 슬라이드로</a:t>
            </a:r>
            <a:endParaRPr lang="en-US" altLang="ko-KR" sz="2000" b="1" dirty="0">
              <a:ln>
                <a:solidFill>
                  <a:srgbClr val="155B79">
                    <a:alpha val="0"/>
                  </a:srgbClr>
                </a:solidFill>
              </a:ln>
              <a:solidFill>
                <a:srgbClr val="155B79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rPr>
              <a:t>   </a:t>
            </a:r>
            <a:r>
              <a:rPr lang="ko-KR" altLang="en-US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rPr>
              <a:t>장소 소개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34500" y="4463534"/>
            <a:ext cx="282801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rPr>
              <a:t>- </a:t>
            </a:r>
            <a:r>
              <a:rPr lang="ko-KR" altLang="en-US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rPr>
              <a:t>지도 </a:t>
            </a:r>
            <a:r>
              <a:rPr lang="en-US" altLang="ko-KR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rPr>
              <a:t>API</a:t>
            </a:r>
            <a:r>
              <a:rPr lang="ko-KR" altLang="en-US" sz="2000" b="1" dirty="0">
                <a:ln>
                  <a:solidFill>
                    <a:srgbClr val="155B79">
                      <a:alpha val="0"/>
                    </a:srgbClr>
                  </a:solidFill>
                </a:ln>
                <a:solidFill>
                  <a:srgbClr val="155B79"/>
                </a:solidFill>
              </a:rPr>
              <a:t>로 위치 표시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334500" y="208720"/>
            <a:ext cx="261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캠핑</a:t>
            </a:r>
            <a:r>
              <a:rPr lang="en-US" altLang="ko-KR" sz="2800" b="1" dirty="0">
                <a:solidFill>
                  <a:srgbClr val="155B79"/>
                </a:solidFill>
                <a:latin typeface="+mj-ea"/>
                <a:ea typeface="+mj-ea"/>
              </a:rPr>
              <a:t> </a:t>
            </a:r>
            <a:r>
              <a:rPr lang="en-US" altLang="ko-KR" b="1" dirty="0" smtClean="0">
                <a:solidFill>
                  <a:srgbClr val="155B79"/>
                </a:solidFill>
                <a:latin typeface="+mj-ea"/>
                <a:ea typeface="+mj-ea"/>
              </a:rPr>
              <a:t>- </a:t>
            </a:r>
            <a:r>
              <a:rPr lang="ko-KR" altLang="en-US" b="1" dirty="0" smtClean="0">
                <a:solidFill>
                  <a:srgbClr val="155B79"/>
                </a:solidFill>
                <a:latin typeface="+mj-ea"/>
                <a:ea typeface="+mj-ea"/>
              </a:rPr>
              <a:t>벤치마킹</a:t>
            </a:r>
            <a:endParaRPr lang="ko-KR" altLang="en-US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0307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7002771" y="3555496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1438510" y="4435931"/>
              <a:ext cx="31742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spc="-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요구사항 분석</a:t>
              </a:r>
              <a:endParaRPr lang="ko-KR" altLang="en-US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8370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91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85290"/>
            <a:ext cx="566470" cy="566470"/>
          </a:xfrm>
          <a:prstGeom prst="rect">
            <a:avLst/>
          </a:prstGeom>
          <a:solidFill>
            <a:srgbClr val="15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27613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155B79"/>
                </a:solidFill>
                <a:latin typeface="+mj-ea"/>
                <a:ea typeface="+mj-ea"/>
              </a:rPr>
              <a:t>요구사항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76138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91499" y="328540"/>
            <a:ext cx="400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solidFill>
                  <a:srgbClr val="155B79"/>
                </a:solidFill>
                <a:latin typeface="+mj-ea"/>
                <a:ea typeface="+mj-ea"/>
              </a:rPr>
              <a:t>유스케이스</a:t>
            </a:r>
            <a:r>
              <a:rPr lang="ko-KR" altLang="en-US" sz="2800" b="1" dirty="0" smtClean="0">
                <a:solidFill>
                  <a:srgbClr val="155B79"/>
                </a:solidFill>
                <a:latin typeface="+mj-ea"/>
                <a:ea typeface="+mj-ea"/>
              </a:rPr>
              <a:t> 다이어그램</a:t>
            </a:r>
            <a:endParaRPr lang="ko-KR" altLang="en-US" sz="2800" b="1" dirty="0">
              <a:solidFill>
                <a:srgbClr val="155B79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19" y="1209675"/>
            <a:ext cx="8350489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02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0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1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2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3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4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5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6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7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8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19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0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1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2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3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4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5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6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7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8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29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0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1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2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3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4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5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6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7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8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39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0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1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2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3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4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5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6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7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8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49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5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50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51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52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53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54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55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6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7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8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ppt/theme/themeOverride9.xml><?xml version="1.0" encoding="utf-8"?>
<a:themeOverride xmlns:a="http://schemas.openxmlformats.org/drawingml/2006/main">
  <a:clrScheme name="200810_v">
    <a:dk1>
      <a:sysClr val="windowText" lastClr="000000"/>
    </a:dk1>
    <a:lt1>
      <a:sysClr val="window" lastClr="FFFFFF"/>
    </a:lt1>
    <a:dk2>
      <a:srgbClr val="3773B3"/>
    </a:dk2>
    <a:lt2>
      <a:srgbClr val="E7E6E6"/>
    </a:lt2>
    <a:accent1>
      <a:srgbClr val="FFAF22"/>
    </a:accent1>
    <a:accent2>
      <a:srgbClr val="FDD726"/>
    </a:accent2>
    <a:accent3>
      <a:srgbClr val="6EDAC3"/>
    </a:accent3>
    <a:accent4>
      <a:srgbClr val="61C8B1"/>
    </a:accent4>
    <a:accent5>
      <a:srgbClr val="54AA51"/>
    </a:accent5>
    <a:accent6>
      <a:srgbClr val="408339"/>
    </a:accent6>
    <a:hlink>
      <a:srgbClr val="3F3F3F"/>
    </a:hlink>
    <a:folHlink>
      <a:srgbClr val="3F3F3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</TotalTime>
  <Words>1443</Words>
  <Application>Microsoft Office PowerPoint</Application>
  <PresentationFormat>와이드스크린</PresentationFormat>
  <Paragraphs>689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6" baseType="lpstr">
      <vt:lpstr>G마켓 산스 TTF Bold</vt:lpstr>
      <vt:lpstr>G마켓 산스 TTF Light</vt:lpstr>
      <vt:lpstr>Harlow Solid Italic</vt:lpstr>
      <vt:lpstr>맑은 고딕</vt:lpstr>
      <vt:lpstr>에스코어 드림 3 Light</vt:lpstr>
      <vt:lpstr>에스코어 드림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LG</cp:lastModifiedBy>
  <cp:revision>67</cp:revision>
  <dcterms:created xsi:type="dcterms:W3CDTF">2020-08-09T23:55:26Z</dcterms:created>
  <dcterms:modified xsi:type="dcterms:W3CDTF">2023-11-30T01:43:43Z</dcterms:modified>
</cp:coreProperties>
</file>